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924" r:id="rId6"/>
    <p:sldId id="1014" r:id="rId7"/>
    <p:sldId id="1019" r:id="rId8"/>
    <p:sldId id="1075" r:id="rId9"/>
    <p:sldId id="985" r:id="rId10"/>
    <p:sldId id="935" r:id="rId11"/>
    <p:sldId id="1034" r:id="rId12"/>
    <p:sldId id="284" r:id="rId13"/>
    <p:sldId id="953" r:id="rId14"/>
    <p:sldId id="1025" r:id="rId15"/>
    <p:sldId id="1026" r:id="rId16"/>
    <p:sldId id="288" r:id="rId17"/>
    <p:sldId id="980" r:id="rId18"/>
    <p:sldId id="981" r:id="rId19"/>
    <p:sldId id="941" r:id="rId20"/>
    <p:sldId id="1029" r:id="rId21"/>
    <p:sldId id="1031" r:id="rId22"/>
    <p:sldId id="992" r:id="rId23"/>
    <p:sldId id="1076" r:id="rId24"/>
    <p:sldId id="1020" r:id="rId25"/>
    <p:sldId id="994" r:id="rId26"/>
    <p:sldId id="1002" r:id="rId27"/>
    <p:sldId id="1005" r:id="rId28"/>
    <p:sldId id="1007" r:id="rId29"/>
    <p:sldId id="1006" r:id="rId30"/>
    <p:sldId id="960" r:id="rId31"/>
    <p:sldId id="969" r:id="rId32"/>
    <p:sldId id="1036" r:id="rId33"/>
    <p:sldId id="1037" r:id="rId34"/>
    <p:sldId id="1038" r:id="rId35"/>
    <p:sldId id="1032" r:id="rId36"/>
    <p:sldId id="1012" r:id="rId37"/>
    <p:sldId id="1008" r:id="rId38"/>
    <p:sldId id="1013" r:id="rId39"/>
    <p:sldId id="1028" r:id="rId40"/>
    <p:sldId id="1039" r:id="rId41"/>
    <p:sldId id="1040" r:id="rId42"/>
    <p:sldId id="1016" r:id="rId43"/>
    <p:sldId id="1041" r:id="rId44"/>
    <p:sldId id="1017" r:id="rId45"/>
    <p:sldId id="1021" r:id="rId46"/>
    <p:sldId id="1042" r:id="rId47"/>
    <p:sldId id="1035" r:id="rId48"/>
    <p:sldId id="1024" r:id="rId49"/>
    <p:sldId id="926" r:id="rId50"/>
    <p:sldId id="1033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 Luetcke" initials="HL" lastIdx="1" clrIdx="0">
    <p:extLst>
      <p:ext uri="{19B8F6BF-5375-455C-9EA6-DF929625EA0E}">
        <p15:presenceInfo xmlns:p15="http://schemas.microsoft.com/office/powerpoint/2012/main" userId="Henry Luetck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9" autoAdjust="0"/>
    <p:restoredTop sz="94674"/>
  </p:normalViewPr>
  <p:slideViewPr>
    <p:cSldViewPr snapToGrid="0" showGuides="1">
      <p:cViewPr varScale="1">
        <p:scale>
          <a:sx n="124" d="100"/>
          <a:sy n="124" d="100"/>
        </p:scale>
        <p:origin x="52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0EA00B-7A4F-1041-8F0A-33603A47D33D}" type="doc">
      <dgm:prSet loTypeId="urn:microsoft.com/office/officeart/2008/layout/HexagonCluster" loCatId="" qsTypeId="urn:microsoft.com/office/officeart/2005/8/quickstyle/3d4" qsCatId="3D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4A4FB58A-068F-4342-B602-387C321E77BB}">
      <dgm:prSet phldrT="[Text]"/>
      <dgm:spPr/>
      <dgm:t>
        <a:bodyPr/>
        <a:lstStyle/>
        <a:p>
          <a:r>
            <a:rPr lang="en-GB" dirty="0"/>
            <a:t>Electronic Lab Notebook</a:t>
          </a:r>
        </a:p>
      </dgm:t>
    </dgm:pt>
    <dgm:pt modelId="{FCD7920D-1FE8-4148-9AC6-9A274E9F66DF}" type="parTrans" cxnId="{EB3D044D-996B-FE4F-A211-EB8383B876B1}">
      <dgm:prSet/>
      <dgm:spPr/>
      <dgm:t>
        <a:bodyPr/>
        <a:lstStyle/>
        <a:p>
          <a:endParaRPr lang="en-GB"/>
        </a:p>
      </dgm:t>
    </dgm:pt>
    <dgm:pt modelId="{333339BA-E0C9-A04E-AB89-0BCB70C341EB}" type="sibTrans" cxnId="{EB3D044D-996B-FE4F-A211-EB8383B876B1}">
      <dgm:prSet/>
      <dgm:spPr>
        <a:blipFill>
          <a:blip xmlns:r="http://schemas.openxmlformats.org/officeDocument/2006/relationships" r:embed="rId1"/>
          <a:srcRect/>
          <a:stretch>
            <a:fillRect t="-3000" b="-3000"/>
          </a:stretch>
        </a:blipFill>
      </dgm:spPr>
      <dgm:t>
        <a:bodyPr/>
        <a:lstStyle/>
        <a:p>
          <a:endParaRPr lang="en-GB"/>
        </a:p>
      </dgm:t>
    </dgm:pt>
    <dgm:pt modelId="{DB360BD3-8F74-8E48-9035-BE3D7514ACA6}">
      <dgm:prSet phldrT="[Text]"/>
      <dgm:spPr/>
      <dgm:t>
        <a:bodyPr/>
        <a:lstStyle/>
        <a:p>
          <a:r>
            <a:rPr lang="en-GB" dirty="0"/>
            <a:t>Inventory Management</a:t>
          </a:r>
        </a:p>
      </dgm:t>
    </dgm:pt>
    <dgm:pt modelId="{EF22F290-1D47-B041-8957-21F28DD7732B}" type="parTrans" cxnId="{69DD72DC-8D55-4B46-8202-4EE0C8F29580}">
      <dgm:prSet/>
      <dgm:spPr/>
      <dgm:t>
        <a:bodyPr/>
        <a:lstStyle/>
        <a:p>
          <a:endParaRPr lang="en-GB"/>
        </a:p>
      </dgm:t>
    </dgm:pt>
    <dgm:pt modelId="{6CE0C109-02D9-B343-8C17-C428352D2578}" type="sibTrans" cxnId="{69DD72DC-8D55-4B46-8202-4EE0C8F29580}">
      <dgm:prSet/>
      <dgm:spPr>
        <a:blipFill>
          <a:blip xmlns:r="http://schemas.openxmlformats.org/officeDocument/2006/relationships" r:embed="rId2"/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9F8C23F8-3980-4A44-82B6-3B6B72F0993A}">
      <dgm:prSet phldrT="[Text]"/>
      <dgm:spPr/>
      <dgm:t>
        <a:bodyPr/>
        <a:lstStyle/>
        <a:p>
          <a:r>
            <a:rPr lang="en-GB" dirty="0"/>
            <a:t>Data Management</a:t>
          </a:r>
        </a:p>
      </dgm:t>
    </dgm:pt>
    <dgm:pt modelId="{F7BE1A93-A456-BC40-B895-B1F81431B356}" type="parTrans" cxnId="{86DE1E67-C832-E142-8633-DEAC24BFC323}">
      <dgm:prSet/>
      <dgm:spPr/>
      <dgm:t>
        <a:bodyPr/>
        <a:lstStyle/>
        <a:p>
          <a:endParaRPr lang="en-GB"/>
        </a:p>
      </dgm:t>
    </dgm:pt>
    <dgm:pt modelId="{ABFCB65B-F0FA-D84D-83EB-1454EBBC1B7B}" type="sibTrans" cxnId="{86DE1E67-C832-E142-8633-DEAC24BFC323}">
      <dgm:prSet/>
      <dgm:spPr>
        <a:blipFill>
          <a:blip xmlns:r="http://schemas.openxmlformats.org/officeDocument/2006/relationships" r:embed="rId3"/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1F142F47-3558-1842-9C30-D2D3AA083978}" type="pres">
      <dgm:prSet presAssocID="{370EA00B-7A4F-1041-8F0A-33603A47D33D}" presName="Name0" presStyleCnt="0">
        <dgm:presLayoutVars>
          <dgm:chMax val="21"/>
          <dgm:chPref val="21"/>
        </dgm:presLayoutVars>
      </dgm:prSet>
      <dgm:spPr/>
    </dgm:pt>
    <dgm:pt modelId="{083B96DD-3DF3-6049-AEDD-7E70470EFD39}" type="pres">
      <dgm:prSet presAssocID="{DB360BD3-8F74-8E48-9035-BE3D7514ACA6}" presName="text1" presStyleCnt="0"/>
      <dgm:spPr/>
    </dgm:pt>
    <dgm:pt modelId="{EB8704F0-E34D-1E44-BF20-D07D979F1B99}" type="pres">
      <dgm:prSet presAssocID="{DB360BD3-8F74-8E48-9035-BE3D7514ACA6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56EA6CE-2227-1540-BBC6-3815081C73EC}" type="pres">
      <dgm:prSet presAssocID="{DB360BD3-8F74-8E48-9035-BE3D7514ACA6}" presName="textaccent1" presStyleCnt="0"/>
      <dgm:spPr/>
    </dgm:pt>
    <dgm:pt modelId="{5BD4A5B1-1CA0-4E48-AE08-990960C44DB6}" type="pres">
      <dgm:prSet presAssocID="{DB360BD3-8F74-8E48-9035-BE3D7514ACA6}" presName="accentRepeatNode" presStyleLbl="solidAlignAcc1" presStyleIdx="0" presStyleCnt="6"/>
      <dgm:spPr/>
    </dgm:pt>
    <dgm:pt modelId="{E2010119-8FC9-624C-B9F8-1683D5B5A64A}" type="pres">
      <dgm:prSet presAssocID="{6CE0C109-02D9-B343-8C17-C428352D2578}" presName="image1" presStyleCnt="0"/>
      <dgm:spPr/>
    </dgm:pt>
    <dgm:pt modelId="{678C1820-93F7-6A4B-9D41-D35AFC46B5D8}" type="pres">
      <dgm:prSet presAssocID="{6CE0C109-02D9-B343-8C17-C428352D2578}" presName="imageRepeatNode" presStyleLbl="alignAcc1" presStyleIdx="0" presStyleCnt="3"/>
      <dgm:spPr/>
    </dgm:pt>
    <dgm:pt modelId="{9D508C90-BC23-744C-B090-CF4E6A150875}" type="pres">
      <dgm:prSet presAssocID="{6CE0C109-02D9-B343-8C17-C428352D2578}" presName="imageaccent1" presStyleCnt="0"/>
      <dgm:spPr/>
    </dgm:pt>
    <dgm:pt modelId="{C86F8B18-D08D-1047-A8C2-CF07BCBFD7FA}" type="pres">
      <dgm:prSet presAssocID="{6CE0C109-02D9-B343-8C17-C428352D2578}" presName="accentRepeatNode" presStyleLbl="solidAlignAcc1" presStyleIdx="1" presStyleCnt="6"/>
      <dgm:spPr/>
    </dgm:pt>
    <dgm:pt modelId="{53147560-E424-954F-B4C7-079B56118693}" type="pres">
      <dgm:prSet presAssocID="{9F8C23F8-3980-4A44-82B6-3B6B72F0993A}" presName="text2" presStyleCnt="0"/>
      <dgm:spPr/>
    </dgm:pt>
    <dgm:pt modelId="{851ACA20-86AC-084A-B7D7-E2E6564586B8}" type="pres">
      <dgm:prSet presAssocID="{9F8C23F8-3980-4A44-82B6-3B6B72F0993A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D16452A-647E-C746-BA21-74A129AD2133}" type="pres">
      <dgm:prSet presAssocID="{9F8C23F8-3980-4A44-82B6-3B6B72F0993A}" presName="textaccent2" presStyleCnt="0"/>
      <dgm:spPr/>
    </dgm:pt>
    <dgm:pt modelId="{C00EB6F8-0A6E-894E-93E8-5013153FBC70}" type="pres">
      <dgm:prSet presAssocID="{9F8C23F8-3980-4A44-82B6-3B6B72F0993A}" presName="accentRepeatNode" presStyleLbl="solidAlignAcc1" presStyleIdx="2" presStyleCnt="6"/>
      <dgm:spPr/>
    </dgm:pt>
    <dgm:pt modelId="{8A352A83-236C-214D-BC1A-48C914AAE388}" type="pres">
      <dgm:prSet presAssocID="{ABFCB65B-F0FA-D84D-83EB-1454EBBC1B7B}" presName="image2" presStyleCnt="0"/>
      <dgm:spPr/>
    </dgm:pt>
    <dgm:pt modelId="{474824FB-1D99-804D-B5FB-058CE7783DCC}" type="pres">
      <dgm:prSet presAssocID="{ABFCB65B-F0FA-D84D-83EB-1454EBBC1B7B}" presName="imageRepeatNode" presStyleLbl="alignAcc1" presStyleIdx="1" presStyleCnt="3"/>
      <dgm:spPr/>
    </dgm:pt>
    <dgm:pt modelId="{01C3A4D0-3DAE-C444-9B4E-816D70D89CE2}" type="pres">
      <dgm:prSet presAssocID="{ABFCB65B-F0FA-D84D-83EB-1454EBBC1B7B}" presName="imageaccent2" presStyleCnt="0"/>
      <dgm:spPr/>
    </dgm:pt>
    <dgm:pt modelId="{AC82DAAF-5B68-444C-A7C1-A8EA60C657BA}" type="pres">
      <dgm:prSet presAssocID="{ABFCB65B-F0FA-D84D-83EB-1454EBBC1B7B}" presName="accentRepeatNode" presStyleLbl="solidAlignAcc1" presStyleIdx="3" presStyleCnt="6"/>
      <dgm:spPr/>
    </dgm:pt>
    <dgm:pt modelId="{08E1A4AA-BC78-8C4E-BD80-281CB447017B}" type="pres">
      <dgm:prSet presAssocID="{4A4FB58A-068F-4342-B602-387C321E77BB}" presName="text3" presStyleCnt="0"/>
      <dgm:spPr/>
    </dgm:pt>
    <dgm:pt modelId="{383DF68A-F2F2-C848-AAC1-8271CCA9B650}" type="pres">
      <dgm:prSet presAssocID="{4A4FB58A-068F-4342-B602-387C321E77BB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E44911C-4FA9-2B4C-BB45-A95578B05441}" type="pres">
      <dgm:prSet presAssocID="{4A4FB58A-068F-4342-B602-387C321E77BB}" presName="textaccent3" presStyleCnt="0"/>
      <dgm:spPr/>
    </dgm:pt>
    <dgm:pt modelId="{D333742C-3FCF-C946-AD8C-54C2309E7454}" type="pres">
      <dgm:prSet presAssocID="{4A4FB58A-068F-4342-B602-387C321E77BB}" presName="accentRepeatNode" presStyleLbl="solidAlignAcc1" presStyleIdx="4" presStyleCnt="6"/>
      <dgm:spPr/>
    </dgm:pt>
    <dgm:pt modelId="{6950DE02-237E-BD4A-B321-096C82B95EC7}" type="pres">
      <dgm:prSet presAssocID="{333339BA-E0C9-A04E-AB89-0BCB70C341EB}" presName="image3" presStyleCnt="0"/>
      <dgm:spPr/>
    </dgm:pt>
    <dgm:pt modelId="{F9EB9C2C-F459-2E4D-BD85-86C67D9E03DE}" type="pres">
      <dgm:prSet presAssocID="{333339BA-E0C9-A04E-AB89-0BCB70C341EB}" presName="imageRepeatNode" presStyleLbl="alignAcc1" presStyleIdx="2" presStyleCnt="3"/>
      <dgm:spPr/>
    </dgm:pt>
    <dgm:pt modelId="{2E8CF3D4-87EF-CD4E-8AE7-567991379C79}" type="pres">
      <dgm:prSet presAssocID="{333339BA-E0C9-A04E-AB89-0BCB70C341EB}" presName="imageaccent3" presStyleCnt="0"/>
      <dgm:spPr/>
    </dgm:pt>
    <dgm:pt modelId="{41F59A77-6400-234C-A159-88FEE9DB039E}" type="pres">
      <dgm:prSet presAssocID="{333339BA-E0C9-A04E-AB89-0BCB70C341EB}" presName="accentRepeatNode" presStyleLbl="solidAlignAcc1" presStyleIdx="5" presStyleCnt="6"/>
      <dgm:spPr/>
    </dgm:pt>
  </dgm:ptLst>
  <dgm:cxnLst>
    <dgm:cxn modelId="{71B34024-585B-E64C-B064-04DC33773583}" type="presOf" srcId="{DB360BD3-8F74-8E48-9035-BE3D7514ACA6}" destId="{EB8704F0-E34D-1E44-BF20-D07D979F1B99}" srcOrd="0" destOrd="0" presId="urn:microsoft.com/office/officeart/2008/layout/HexagonCluster"/>
    <dgm:cxn modelId="{A0970630-D694-DC47-B7E3-9179A01F898F}" type="presOf" srcId="{4A4FB58A-068F-4342-B602-387C321E77BB}" destId="{383DF68A-F2F2-C848-AAC1-8271CCA9B650}" srcOrd="0" destOrd="0" presId="urn:microsoft.com/office/officeart/2008/layout/HexagonCluster"/>
    <dgm:cxn modelId="{EB3D044D-996B-FE4F-A211-EB8383B876B1}" srcId="{370EA00B-7A4F-1041-8F0A-33603A47D33D}" destId="{4A4FB58A-068F-4342-B602-387C321E77BB}" srcOrd="2" destOrd="0" parTransId="{FCD7920D-1FE8-4148-9AC6-9A274E9F66DF}" sibTransId="{333339BA-E0C9-A04E-AB89-0BCB70C341EB}"/>
    <dgm:cxn modelId="{86DE1E67-C832-E142-8633-DEAC24BFC323}" srcId="{370EA00B-7A4F-1041-8F0A-33603A47D33D}" destId="{9F8C23F8-3980-4A44-82B6-3B6B72F0993A}" srcOrd="1" destOrd="0" parTransId="{F7BE1A93-A456-BC40-B895-B1F81431B356}" sibTransId="{ABFCB65B-F0FA-D84D-83EB-1454EBBC1B7B}"/>
    <dgm:cxn modelId="{E221A367-355A-1745-9FB7-19E8B5B0A8D8}" type="presOf" srcId="{333339BA-E0C9-A04E-AB89-0BCB70C341EB}" destId="{F9EB9C2C-F459-2E4D-BD85-86C67D9E03DE}" srcOrd="0" destOrd="0" presId="urn:microsoft.com/office/officeart/2008/layout/HexagonCluster"/>
    <dgm:cxn modelId="{5393CA76-F196-144D-9DB8-7A53C39C41E0}" type="presOf" srcId="{9F8C23F8-3980-4A44-82B6-3B6B72F0993A}" destId="{851ACA20-86AC-084A-B7D7-E2E6564586B8}" srcOrd="0" destOrd="0" presId="urn:microsoft.com/office/officeart/2008/layout/HexagonCluster"/>
    <dgm:cxn modelId="{54CB1DAA-0678-8446-894E-171E74F00B8B}" type="presOf" srcId="{370EA00B-7A4F-1041-8F0A-33603A47D33D}" destId="{1F142F47-3558-1842-9C30-D2D3AA083978}" srcOrd="0" destOrd="0" presId="urn:microsoft.com/office/officeart/2008/layout/HexagonCluster"/>
    <dgm:cxn modelId="{95DEADCF-599D-8348-856E-6C2D8127E53A}" type="presOf" srcId="{6CE0C109-02D9-B343-8C17-C428352D2578}" destId="{678C1820-93F7-6A4B-9D41-D35AFC46B5D8}" srcOrd="0" destOrd="0" presId="urn:microsoft.com/office/officeart/2008/layout/HexagonCluster"/>
    <dgm:cxn modelId="{81BE55D3-7F81-9A48-884B-C54F8F0FBE65}" type="presOf" srcId="{ABFCB65B-F0FA-D84D-83EB-1454EBBC1B7B}" destId="{474824FB-1D99-804D-B5FB-058CE7783DCC}" srcOrd="0" destOrd="0" presId="urn:microsoft.com/office/officeart/2008/layout/HexagonCluster"/>
    <dgm:cxn modelId="{69DD72DC-8D55-4B46-8202-4EE0C8F29580}" srcId="{370EA00B-7A4F-1041-8F0A-33603A47D33D}" destId="{DB360BD3-8F74-8E48-9035-BE3D7514ACA6}" srcOrd="0" destOrd="0" parTransId="{EF22F290-1D47-B041-8957-21F28DD7732B}" sibTransId="{6CE0C109-02D9-B343-8C17-C428352D2578}"/>
    <dgm:cxn modelId="{9232877B-2686-B444-8089-C4BD2B34FA03}" type="presParOf" srcId="{1F142F47-3558-1842-9C30-D2D3AA083978}" destId="{083B96DD-3DF3-6049-AEDD-7E70470EFD39}" srcOrd="0" destOrd="0" presId="urn:microsoft.com/office/officeart/2008/layout/HexagonCluster"/>
    <dgm:cxn modelId="{269F71A0-9FCE-704E-86AA-BD0002B57C80}" type="presParOf" srcId="{083B96DD-3DF3-6049-AEDD-7E70470EFD39}" destId="{EB8704F0-E34D-1E44-BF20-D07D979F1B99}" srcOrd="0" destOrd="0" presId="urn:microsoft.com/office/officeart/2008/layout/HexagonCluster"/>
    <dgm:cxn modelId="{855293CF-9826-FF47-8BE1-AA46754FB7B4}" type="presParOf" srcId="{1F142F47-3558-1842-9C30-D2D3AA083978}" destId="{956EA6CE-2227-1540-BBC6-3815081C73EC}" srcOrd="1" destOrd="0" presId="urn:microsoft.com/office/officeart/2008/layout/HexagonCluster"/>
    <dgm:cxn modelId="{0D381494-8854-C04A-A404-053133714B38}" type="presParOf" srcId="{956EA6CE-2227-1540-BBC6-3815081C73EC}" destId="{5BD4A5B1-1CA0-4E48-AE08-990960C44DB6}" srcOrd="0" destOrd="0" presId="urn:microsoft.com/office/officeart/2008/layout/HexagonCluster"/>
    <dgm:cxn modelId="{E57F2B67-00FE-8349-9577-940CEA9DAE3A}" type="presParOf" srcId="{1F142F47-3558-1842-9C30-D2D3AA083978}" destId="{E2010119-8FC9-624C-B9F8-1683D5B5A64A}" srcOrd="2" destOrd="0" presId="urn:microsoft.com/office/officeart/2008/layout/HexagonCluster"/>
    <dgm:cxn modelId="{44F46DB7-33D2-7445-91A5-2C0D03A8ACFF}" type="presParOf" srcId="{E2010119-8FC9-624C-B9F8-1683D5B5A64A}" destId="{678C1820-93F7-6A4B-9D41-D35AFC46B5D8}" srcOrd="0" destOrd="0" presId="urn:microsoft.com/office/officeart/2008/layout/HexagonCluster"/>
    <dgm:cxn modelId="{E5B8E46B-11DD-2E4C-92F6-E47CB7539B4B}" type="presParOf" srcId="{1F142F47-3558-1842-9C30-D2D3AA083978}" destId="{9D508C90-BC23-744C-B090-CF4E6A150875}" srcOrd="3" destOrd="0" presId="urn:microsoft.com/office/officeart/2008/layout/HexagonCluster"/>
    <dgm:cxn modelId="{8E0101FB-1BF8-014B-95C7-E90A869345C9}" type="presParOf" srcId="{9D508C90-BC23-744C-B090-CF4E6A150875}" destId="{C86F8B18-D08D-1047-A8C2-CF07BCBFD7FA}" srcOrd="0" destOrd="0" presId="urn:microsoft.com/office/officeart/2008/layout/HexagonCluster"/>
    <dgm:cxn modelId="{304CB7DB-E8D1-CC4E-810A-9DD1D38DC415}" type="presParOf" srcId="{1F142F47-3558-1842-9C30-D2D3AA083978}" destId="{53147560-E424-954F-B4C7-079B56118693}" srcOrd="4" destOrd="0" presId="urn:microsoft.com/office/officeart/2008/layout/HexagonCluster"/>
    <dgm:cxn modelId="{BB54E792-F9B4-7940-AD00-98C96C492289}" type="presParOf" srcId="{53147560-E424-954F-B4C7-079B56118693}" destId="{851ACA20-86AC-084A-B7D7-E2E6564586B8}" srcOrd="0" destOrd="0" presId="urn:microsoft.com/office/officeart/2008/layout/HexagonCluster"/>
    <dgm:cxn modelId="{91FB1487-9A49-4D4F-85FE-B838FDC4A7CB}" type="presParOf" srcId="{1F142F47-3558-1842-9C30-D2D3AA083978}" destId="{AD16452A-647E-C746-BA21-74A129AD2133}" srcOrd="5" destOrd="0" presId="urn:microsoft.com/office/officeart/2008/layout/HexagonCluster"/>
    <dgm:cxn modelId="{2B77576A-214E-B849-8093-7C4B4B9A47D1}" type="presParOf" srcId="{AD16452A-647E-C746-BA21-74A129AD2133}" destId="{C00EB6F8-0A6E-894E-93E8-5013153FBC70}" srcOrd="0" destOrd="0" presId="urn:microsoft.com/office/officeart/2008/layout/HexagonCluster"/>
    <dgm:cxn modelId="{93460AF7-9D41-0E48-9925-7F7D845215A5}" type="presParOf" srcId="{1F142F47-3558-1842-9C30-D2D3AA083978}" destId="{8A352A83-236C-214D-BC1A-48C914AAE388}" srcOrd="6" destOrd="0" presId="urn:microsoft.com/office/officeart/2008/layout/HexagonCluster"/>
    <dgm:cxn modelId="{6CDAA39A-459A-1A44-AEC6-D437082F925A}" type="presParOf" srcId="{8A352A83-236C-214D-BC1A-48C914AAE388}" destId="{474824FB-1D99-804D-B5FB-058CE7783DCC}" srcOrd="0" destOrd="0" presId="urn:microsoft.com/office/officeart/2008/layout/HexagonCluster"/>
    <dgm:cxn modelId="{7828366E-487E-D744-966D-30F61226B348}" type="presParOf" srcId="{1F142F47-3558-1842-9C30-D2D3AA083978}" destId="{01C3A4D0-3DAE-C444-9B4E-816D70D89CE2}" srcOrd="7" destOrd="0" presId="urn:microsoft.com/office/officeart/2008/layout/HexagonCluster"/>
    <dgm:cxn modelId="{E3018BB6-42C7-4E4B-8232-D8B2EEAC820E}" type="presParOf" srcId="{01C3A4D0-3DAE-C444-9B4E-816D70D89CE2}" destId="{AC82DAAF-5B68-444C-A7C1-A8EA60C657BA}" srcOrd="0" destOrd="0" presId="urn:microsoft.com/office/officeart/2008/layout/HexagonCluster"/>
    <dgm:cxn modelId="{DCF9207D-FDA2-4141-9191-8D5A2AFD7AB7}" type="presParOf" srcId="{1F142F47-3558-1842-9C30-D2D3AA083978}" destId="{08E1A4AA-BC78-8C4E-BD80-281CB447017B}" srcOrd="8" destOrd="0" presId="urn:microsoft.com/office/officeart/2008/layout/HexagonCluster"/>
    <dgm:cxn modelId="{B8CDE6AA-78BF-6143-A3CF-F8A2EB46DAB2}" type="presParOf" srcId="{08E1A4AA-BC78-8C4E-BD80-281CB447017B}" destId="{383DF68A-F2F2-C848-AAC1-8271CCA9B650}" srcOrd="0" destOrd="0" presId="urn:microsoft.com/office/officeart/2008/layout/HexagonCluster"/>
    <dgm:cxn modelId="{F41EC995-F99E-9140-A61D-71539901E271}" type="presParOf" srcId="{1F142F47-3558-1842-9C30-D2D3AA083978}" destId="{CE44911C-4FA9-2B4C-BB45-A95578B05441}" srcOrd="9" destOrd="0" presId="urn:microsoft.com/office/officeart/2008/layout/HexagonCluster"/>
    <dgm:cxn modelId="{855F2E57-A80D-2C4D-86B0-5D92417F51B3}" type="presParOf" srcId="{CE44911C-4FA9-2B4C-BB45-A95578B05441}" destId="{D333742C-3FCF-C946-AD8C-54C2309E7454}" srcOrd="0" destOrd="0" presId="urn:microsoft.com/office/officeart/2008/layout/HexagonCluster"/>
    <dgm:cxn modelId="{9E90CCC9-325E-7F40-A485-F9A12322CDD1}" type="presParOf" srcId="{1F142F47-3558-1842-9C30-D2D3AA083978}" destId="{6950DE02-237E-BD4A-B321-096C82B95EC7}" srcOrd="10" destOrd="0" presId="urn:microsoft.com/office/officeart/2008/layout/HexagonCluster"/>
    <dgm:cxn modelId="{C2CC0DC3-A2D1-0A4A-BBCF-6DBE90C09925}" type="presParOf" srcId="{6950DE02-237E-BD4A-B321-096C82B95EC7}" destId="{F9EB9C2C-F459-2E4D-BD85-86C67D9E03DE}" srcOrd="0" destOrd="0" presId="urn:microsoft.com/office/officeart/2008/layout/HexagonCluster"/>
    <dgm:cxn modelId="{74FE00A9-EC3E-A84D-A912-DEB30190630F}" type="presParOf" srcId="{1F142F47-3558-1842-9C30-D2D3AA083978}" destId="{2E8CF3D4-87EF-CD4E-8AE7-567991379C79}" srcOrd="11" destOrd="0" presId="urn:microsoft.com/office/officeart/2008/layout/HexagonCluster"/>
    <dgm:cxn modelId="{6F817B9B-D4D5-FD46-A0A7-3CBA4D578386}" type="presParOf" srcId="{2E8CF3D4-87EF-CD4E-8AE7-567991379C79}" destId="{41F59A77-6400-234C-A159-88FEE9DB039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A55C9E-9550-524D-A082-95267C49842C}" type="doc">
      <dgm:prSet loTypeId="urn:microsoft.com/office/officeart/2005/8/layout/hierarchy3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0F9A3F22-B2F4-B04E-A118-F350815A934F}">
      <dgm:prSet phldrT="[Text]" custT="1"/>
      <dgm:spPr/>
      <dgm:t>
        <a:bodyPr/>
        <a:lstStyle/>
        <a:p>
          <a:r>
            <a:rPr lang="en-GB" sz="1600" dirty="0"/>
            <a:t>Protocol</a:t>
          </a:r>
        </a:p>
      </dgm:t>
    </dgm:pt>
    <dgm:pt modelId="{70F9B002-1FB1-834C-A286-F61285C26341}" type="parTrans" cxnId="{C80F8F7E-815F-874C-BC77-B7845C9F80A8}">
      <dgm:prSet/>
      <dgm:spPr/>
      <dgm:t>
        <a:bodyPr/>
        <a:lstStyle/>
        <a:p>
          <a:endParaRPr lang="en-GB" sz="1600"/>
        </a:p>
      </dgm:t>
    </dgm:pt>
    <dgm:pt modelId="{F30C3B86-0323-4B46-B8A3-71BF7CC0B2CF}" type="sibTrans" cxnId="{C80F8F7E-815F-874C-BC77-B7845C9F80A8}">
      <dgm:prSet/>
      <dgm:spPr/>
      <dgm:t>
        <a:bodyPr/>
        <a:lstStyle/>
        <a:p>
          <a:endParaRPr lang="en-GB" sz="1600"/>
        </a:p>
      </dgm:t>
    </dgm:pt>
    <dgm:pt modelId="{CCD43D69-D754-BE4D-B610-D1E04E0672BC}">
      <dgm:prSet phldrT="[Text]" custT="1"/>
      <dgm:spPr/>
      <dgm:t>
        <a:bodyPr/>
        <a:lstStyle/>
        <a:p>
          <a:r>
            <a:rPr lang="en-GB" sz="1600" dirty="0"/>
            <a:t>Step 1</a:t>
          </a:r>
        </a:p>
      </dgm:t>
    </dgm:pt>
    <dgm:pt modelId="{C2B508F6-9602-A745-A252-F8602D172196}" type="parTrans" cxnId="{F364EF93-B40B-4D4C-955D-97CD2F33D1C8}">
      <dgm:prSet/>
      <dgm:spPr/>
      <dgm:t>
        <a:bodyPr/>
        <a:lstStyle/>
        <a:p>
          <a:endParaRPr lang="en-GB" sz="1600"/>
        </a:p>
      </dgm:t>
    </dgm:pt>
    <dgm:pt modelId="{8AE78C0E-7661-E841-8E90-162945FF1DF2}" type="sibTrans" cxnId="{F364EF93-B40B-4D4C-955D-97CD2F33D1C8}">
      <dgm:prSet/>
      <dgm:spPr/>
      <dgm:t>
        <a:bodyPr/>
        <a:lstStyle/>
        <a:p>
          <a:endParaRPr lang="en-GB" sz="1600"/>
        </a:p>
      </dgm:t>
    </dgm:pt>
    <dgm:pt modelId="{0B6FBB19-3C80-B346-B68E-96938542F10C}">
      <dgm:prSet phldrT="[Text]" custT="1"/>
      <dgm:spPr/>
      <dgm:t>
        <a:bodyPr/>
        <a:lstStyle/>
        <a:p>
          <a:r>
            <a:rPr lang="en-GB" sz="1600" dirty="0"/>
            <a:t>Step 2</a:t>
          </a:r>
        </a:p>
      </dgm:t>
    </dgm:pt>
    <dgm:pt modelId="{32DB10EA-AEEF-344C-9033-59C21AD12F4A}" type="parTrans" cxnId="{B2A94936-BA5B-5546-9E54-BBB98571CC41}">
      <dgm:prSet/>
      <dgm:spPr/>
      <dgm:t>
        <a:bodyPr/>
        <a:lstStyle/>
        <a:p>
          <a:endParaRPr lang="en-GB" sz="1600"/>
        </a:p>
      </dgm:t>
    </dgm:pt>
    <dgm:pt modelId="{A41FD346-DC39-BD47-8E63-40D2700A7AE8}" type="sibTrans" cxnId="{B2A94936-BA5B-5546-9E54-BBB98571CC41}">
      <dgm:prSet/>
      <dgm:spPr/>
      <dgm:t>
        <a:bodyPr/>
        <a:lstStyle/>
        <a:p>
          <a:endParaRPr lang="en-GB" sz="1600"/>
        </a:p>
      </dgm:t>
    </dgm:pt>
    <dgm:pt modelId="{E319A87C-70E9-AC42-B201-13C4CFD671E4}">
      <dgm:prSet phldrT="[Text]" custT="1"/>
      <dgm:spPr/>
      <dgm:t>
        <a:bodyPr/>
        <a:lstStyle/>
        <a:p>
          <a:r>
            <a:rPr lang="en-GB" sz="1600" dirty="0"/>
            <a:t>Experimental Step</a:t>
          </a:r>
        </a:p>
      </dgm:t>
    </dgm:pt>
    <dgm:pt modelId="{C68B4C9E-B80B-A94E-A2DA-DD586AD77124}" type="parTrans" cxnId="{13DF0F61-B8D1-8547-8658-67AB02A3EBBC}">
      <dgm:prSet/>
      <dgm:spPr/>
      <dgm:t>
        <a:bodyPr/>
        <a:lstStyle/>
        <a:p>
          <a:endParaRPr lang="en-GB" sz="1600"/>
        </a:p>
      </dgm:t>
    </dgm:pt>
    <dgm:pt modelId="{24028C8A-F18F-A442-AC7B-A7E290975F14}" type="sibTrans" cxnId="{13DF0F61-B8D1-8547-8658-67AB02A3EBBC}">
      <dgm:prSet/>
      <dgm:spPr/>
      <dgm:t>
        <a:bodyPr/>
        <a:lstStyle/>
        <a:p>
          <a:endParaRPr lang="en-GB" sz="1600"/>
        </a:p>
      </dgm:t>
    </dgm:pt>
    <dgm:pt modelId="{3407B936-92CE-9C49-91C2-AB401855A426}">
      <dgm:prSet phldrT="[Text]" custT="1"/>
      <dgm:spPr/>
      <dgm:t>
        <a:bodyPr/>
        <a:lstStyle/>
        <a:p>
          <a:r>
            <a:rPr lang="en-GB" sz="1600" dirty="0"/>
            <a:t>Temperature= </a:t>
          </a:r>
          <a:r>
            <a:rPr lang="en-GB" sz="1600" i="1" dirty="0"/>
            <a:t>n</a:t>
          </a:r>
          <a:r>
            <a:rPr lang="en-GB" sz="1600" dirty="0"/>
            <a:t> °C</a:t>
          </a:r>
        </a:p>
      </dgm:t>
    </dgm:pt>
    <dgm:pt modelId="{E8185B01-EBE6-8B44-A60B-D3CD476F006D}" type="parTrans" cxnId="{1E36DDF2-107B-0841-8AD2-1723E36CC9DF}">
      <dgm:prSet/>
      <dgm:spPr/>
      <dgm:t>
        <a:bodyPr/>
        <a:lstStyle/>
        <a:p>
          <a:endParaRPr lang="en-GB" sz="1600"/>
        </a:p>
      </dgm:t>
    </dgm:pt>
    <dgm:pt modelId="{A1A41349-8C9D-BB49-8F95-EDA24D1E55C3}" type="sibTrans" cxnId="{1E36DDF2-107B-0841-8AD2-1723E36CC9DF}">
      <dgm:prSet/>
      <dgm:spPr/>
      <dgm:t>
        <a:bodyPr/>
        <a:lstStyle/>
        <a:p>
          <a:endParaRPr lang="en-GB" sz="1600"/>
        </a:p>
      </dgm:t>
    </dgm:pt>
    <dgm:pt modelId="{2AAEA41C-B2FD-D944-9669-4D56624AC168}">
      <dgm:prSet phldrT="[Text]" custT="1"/>
      <dgm:spPr/>
      <dgm:t>
        <a:bodyPr/>
        <a:lstStyle/>
        <a:p>
          <a:r>
            <a:rPr lang="en-GB" sz="1600" dirty="0"/>
            <a:t>Pressure= </a:t>
          </a:r>
          <a:r>
            <a:rPr lang="en-GB" sz="1600" i="1" dirty="0"/>
            <a:t>n</a:t>
          </a:r>
          <a:r>
            <a:rPr lang="en-GB" sz="1600" dirty="0"/>
            <a:t> Pa</a:t>
          </a:r>
        </a:p>
      </dgm:t>
    </dgm:pt>
    <dgm:pt modelId="{988FB09B-A455-4F4D-A81B-5B6F097F694E}" type="parTrans" cxnId="{DA462297-6C1B-5948-84FD-157D3DD107E6}">
      <dgm:prSet/>
      <dgm:spPr/>
      <dgm:t>
        <a:bodyPr/>
        <a:lstStyle/>
        <a:p>
          <a:endParaRPr lang="en-GB" sz="1600"/>
        </a:p>
      </dgm:t>
    </dgm:pt>
    <dgm:pt modelId="{99186E72-D4B9-374F-B41E-FE892A04F3BC}" type="sibTrans" cxnId="{DA462297-6C1B-5948-84FD-157D3DD107E6}">
      <dgm:prSet/>
      <dgm:spPr/>
      <dgm:t>
        <a:bodyPr/>
        <a:lstStyle/>
        <a:p>
          <a:endParaRPr lang="en-GB" sz="1600"/>
        </a:p>
      </dgm:t>
    </dgm:pt>
    <dgm:pt modelId="{34743ED8-8D87-1F48-9523-42EE7F467FBA}" type="pres">
      <dgm:prSet presAssocID="{7BA55C9E-9550-524D-A082-95267C49842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F011FF-DD43-394B-A2BF-FC14A8DA303D}" type="pres">
      <dgm:prSet presAssocID="{0F9A3F22-B2F4-B04E-A118-F350815A934F}" presName="root" presStyleCnt="0"/>
      <dgm:spPr/>
    </dgm:pt>
    <dgm:pt modelId="{67D2004F-06E3-4344-BA28-AB3463989EE9}" type="pres">
      <dgm:prSet presAssocID="{0F9A3F22-B2F4-B04E-A118-F350815A934F}" presName="rootComposite" presStyleCnt="0"/>
      <dgm:spPr/>
    </dgm:pt>
    <dgm:pt modelId="{48EE1F5F-3A9F-C448-BDE6-72B990D2F87B}" type="pres">
      <dgm:prSet presAssocID="{0F9A3F22-B2F4-B04E-A118-F350815A934F}" presName="rootText" presStyleLbl="node1" presStyleIdx="0" presStyleCnt="2"/>
      <dgm:spPr/>
    </dgm:pt>
    <dgm:pt modelId="{11B2C152-DA49-884E-8673-B328CFC7BA36}" type="pres">
      <dgm:prSet presAssocID="{0F9A3F22-B2F4-B04E-A118-F350815A934F}" presName="rootConnector" presStyleLbl="node1" presStyleIdx="0" presStyleCnt="2"/>
      <dgm:spPr/>
    </dgm:pt>
    <dgm:pt modelId="{14FC814A-B31F-E643-A81F-AF0587A37E21}" type="pres">
      <dgm:prSet presAssocID="{0F9A3F22-B2F4-B04E-A118-F350815A934F}" presName="childShape" presStyleCnt="0"/>
      <dgm:spPr/>
    </dgm:pt>
    <dgm:pt modelId="{BAD20BDF-14AD-7444-B46E-C13B3B8BEBDD}" type="pres">
      <dgm:prSet presAssocID="{C2B508F6-9602-A745-A252-F8602D172196}" presName="Name13" presStyleLbl="parChTrans1D2" presStyleIdx="0" presStyleCnt="4"/>
      <dgm:spPr/>
    </dgm:pt>
    <dgm:pt modelId="{9C36CD7F-13ED-FC4B-BB72-C7FF3D58679F}" type="pres">
      <dgm:prSet presAssocID="{CCD43D69-D754-BE4D-B610-D1E04E0672BC}" presName="childText" presStyleLbl="bgAcc1" presStyleIdx="0" presStyleCnt="4">
        <dgm:presLayoutVars>
          <dgm:bulletEnabled val="1"/>
        </dgm:presLayoutVars>
      </dgm:prSet>
      <dgm:spPr/>
    </dgm:pt>
    <dgm:pt modelId="{211F502A-13D3-534C-80E0-03EC4CD1A57E}" type="pres">
      <dgm:prSet presAssocID="{32DB10EA-AEEF-344C-9033-59C21AD12F4A}" presName="Name13" presStyleLbl="parChTrans1D2" presStyleIdx="1" presStyleCnt="4"/>
      <dgm:spPr/>
    </dgm:pt>
    <dgm:pt modelId="{AE85929C-8B78-E844-B25E-047E81E4E24E}" type="pres">
      <dgm:prSet presAssocID="{0B6FBB19-3C80-B346-B68E-96938542F10C}" presName="childText" presStyleLbl="bgAcc1" presStyleIdx="1" presStyleCnt="4">
        <dgm:presLayoutVars>
          <dgm:bulletEnabled val="1"/>
        </dgm:presLayoutVars>
      </dgm:prSet>
      <dgm:spPr/>
    </dgm:pt>
    <dgm:pt modelId="{EFB4B312-958D-2643-B2A6-1A1852D7056D}" type="pres">
      <dgm:prSet presAssocID="{E319A87C-70E9-AC42-B201-13C4CFD671E4}" presName="root" presStyleCnt="0"/>
      <dgm:spPr/>
    </dgm:pt>
    <dgm:pt modelId="{99BF1CAB-278F-284A-A1AB-99F71FB34E15}" type="pres">
      <dgm:prSet presAssocID="{E319A87C-70E9-AC42-B201-13C4CFD671E4}" presName="rootComposite" presStyleCnt="0"/>
      <dgm:spPr/>
    </dgm:pt>
    <dgm:pt modelId="{45B2DB72-6658-C340-85F2-ED225C7D7D50}" type="pres">
      <dgm:prSet presAssocID="{E319A87C-70E9-AC42-B201-13C4CFD671E4}" presName="rootText" presStyleLbl="node1" presStyleIdx="1" presStyleCnt="2"/>
      <dgm:spPr/>
    </dgm:pt>
    <dgm:pt modelId="{F990E093-5F0B-6A46-8248-4C68D3E50190}" type="pres">
      <dgm:prSet presAssocID="{E319A87C-70E9-AC42-B201-13C4CFD671E4}" presName="rootConnector" presStyleLbl="node1" presStyleIdx="1" presStyleCnt="2"/>
      <dgm:spPr/>
    </dgm:pt>
    <dgm:pt modelId="{6A6802FA-00D7-FB4D-9294-2924B3C6A761}" type="pres">
      <dgm:prSet presAssocID="{E319A87C-70E9-AC42-B201-13C4CFD671E4}" presName="childShape" presStyleCnt="0"/>
      <dgm:spPr/>
    </dgm:pt>
    <dgm:pt modelId="{9E3F3B54-532A-1742-8032-3443658B4887}" type="pres">
      <dgm:prSet presAssocID="{E8185B01-EBE6-8B44-A60B-D3CD476F006D}" presName="Name13" presStyleLbl="parChTrans1D2" presStyleIdx="2" presStyleCnt="4"/>
      <dgm:spPr/>
    </dgm:pt>
    <dgm:pt modelId="{77D0FDE0-5ABA-E44D-B502-20396224E319}" type="pres">
      <dgm:prSet presAssocID="{3407B936-92CE-9C49-91C2-AB401855A426}" presName="childText" presStyleLbl="bgAcc1" presStyleIdx="2" presStyleCnt="4" custScaleX="160302">
        <dgm:presLayoutVars>
          <dgm:bulletEnabled val="1"/>
        </dgm:presLayoutVars>
      </dgm:prSet>
      <dgm:spPr/>
    </dgm:pt>
    <dgm:pt modelId="{3F32595C-894E-274F-AD8F-F5DDB2798B94}" type="pres">
      <dgm:prSet presAssocID="{988FB09B-A455-4F4D-A81B-5B6F097F694E}" presName="Name13" presStyleLbl="parChTrans1D2" presStyleIdx="3" presStyleCnt="4"/>
      <dgm:spPr/>
    </dgm:pt>
    <dgm:pt modelId="{AA7C99DB-4852-6D44-A333-E43508DFD5E1}" type="pres">
      <dgm:prSet presAssocID="{2AAEA41C-B2FD-D944-9669-4D56624AC168}" presName="childText" presStyleLbl="bgAcc1" presStyleIdx="3" presStyleCnt="4" custScaleX="162328">
        <dgm:presLayoutVars>
          <dgm:bulletEnabled val="1"/>
        </dgm:presLayoutVars>
      </dgm:prSet>
      <dgm:spPr/>
    </dgm:pt>
  </dgm:ptLst>
  <dgm:cxnLst>
    <dgm:cxn modelId="{A1178102-6DA4-5C4A-B527-0DB7C8E4417E}" type="presOf" srcId="{0F9A3F22-B2F4-B04E-A118-F350815A934F}" destId="{48EE1F5F-3A9F-C448-BDE6-72B990D2F87B}" srcOrd="0" destOrd="0" presId="urn:microsoft.com/office/officeart/2005/8/layout/hierarchy3"/>
    <dgm:cxn modelId="{3A43442B-61F2-4644-8A5A-A3725FBA5685}" type="presOf" srcId="{E319A87C-70E9-AC42-B201-13C4CFD671E4}" destId="{45B2DB72-6658-C340-85F2-ED225C7D7D50}" srcOrd="0" destOrd="0" presId="urn:microsoft.com/office/officeart/2005/8/layout/hierarchy3"/>
    <dgm:cxn modelId="{03D0B12F-6725-4B46-A160-C5FBBD131180}" type="presOf" srcId="{CCD43D69-D754-BE4D-B610-D1E04E0672BC}" destId="{9C36CD7F-13ED-FC4B-BB72-C7FF3D58679F}" srcOrd="0" destOrd="0" presId="urn:microsoft.com/office/officeart/2005/8/layout/hierarchy3"/>
    <dgm:cxn modelId="{4AB56E33-7C33-7742-9752-F984005D378E}" type="presOf" srcId="{988FB09B-A455-4F4D-A81B-5B6F097F694E}" destId="{3F32595C-894E-274F-AD8F-F5DDB2798B94}" srcOrd="0" destOrd="0" presId="urn:microsoft.com/office/officeart/2005/8/layout/hierarchy3"/>
    <dgm:cxn modelId="{B2A94936-BA5B-5546-9E54-BBB98571CC41}" srcId="{0F9A3F22-B2F4-B04E-A118-F350815A934F}" destId="{0B6FBB19-3C80-B346-B68E-96938542F10C}" srcOrd="1" destOrd="0" parTransId="{32DB10EA-AEEF-344C-9033-59C21AD12F4A}" sibTransId="{A41FD346-DC39-BD47-8E63-40D2700A7AE8}"/>
    <dgm:cxn modelId="{6C82FE3F-4109-5940-85D5-E7F3806C36DE}" type="presOf" srcId="{0F9A3F22-B2F4-B04E-A118-F350815A934F}" destId="{11B2C152-DA49-884E-8673-B328CFC7BA36}" srcOrd="1" destOrd="0" presId="urn:microsoft.com/office/officeart/2005/8/layout/hierarchy3"/>
    <dgm:cxn modelId="{918B2650-EBD8-C84F-B3D0-3C9CB6C650FB}" type="presOf" srcId="{E319A87C-70E9-AC42-B201-13C4CFD671E4}" destId="{F990E093-5F0B-6A46-8248-4C68D3E50190}" srcOrd="1" destOrd="0" presId="urn:microsoft.com/office/officeart/2005/8/layout/hierarchy3"/>
    <dgm:cxn modelId="{EE43155F-0F82-2043-8586-F688F625E2C3}" type="presOf" srcId="{0B6FBB19-3C80-B346-B68E-96938542F10C}" destId="{AE85929C-8B78-E844-B25E-047E81E4E24E}" srcOrd="0" destOrd="0" presId="urn:microsoft.com/office/officeart/2005/8/layout/hierarchy3"/>
    <dgm:cxn modelId="{13DF0F61-B8D1-8547-8658-67AB02A3EBBC}" srcId="{7BA55C9E-9550-524D-A082-95267C49842C}" destId="{E319A87C-70E9-AC42-B201-13C4CFD671E4}" srcOrd="1" destOrd="0" parTransId="{C68B4C9E-B80B-A94E-A2DA-DD586AD77124}" sibTransId="{24028C8A-F18F-A442-AC7B-A7E290975F14}"/>
    <dgm:cxn modelId="{C80F8F7E-815F-874C-BC77-B7845C9F80A8}" srcId="{7BA55C9E-9550-524D-A082-95267C49842C}" destId="{0F9A3F22-B2F4-B04E-A118-F350815A934F}" srcOrd="0" destOrd="0" parTransId="{70F9B002-1FB1-834C-A286-F61285C26341}" sibTransId="{F30C3B86-0323-4B46-B8A3-71BF7CC0B2CF}"/>
    <dgm:cxn modelId="{47A3768E-3BCF-054A-9B75-60A7B1F0D5E5}" type="presOf" srcId="{3407B936-92CE-9C49-91C2-AB401855A426}" destId="{77D0FDE0-5ABA-E44D-B502-20396224E319}" srcOrd="0" destOrd="0" presId="urn:microsoft.com/office/officeart/2005/8/layout/hierarchy3"/>
    <dgm:cxn modelId="{F364EF93-B40B-4D4C-955D-97CD2F33D1C8}" srcId="{0F9A3F22-B2F4-B04E-A118-F350815A934F}" destId="{CCD43D69-D754-BE4D-B610-D1E04E0672BC}" srcOrd="0" destOrd="0" parTransId="{C2B508F6-9602-A745-A252-F8602D172196}" sibTransId="{8AE78C0E-7661-E841-8E90-162945FF1DF2}"/>
    <dgm:cxn modelId="{DA462297-6C1B-5948-84FD-157D3DD107E6}" srcId="{E319A87C-70E9-AC42-B201-13C4CFD671E4}" destId="{2AAEA41C-B2FD-D944-9669-4D56624AC168}" srcOrd="1" destOrd="0" parTransId="{988FB09B-A455-4F4D-A81B-5B6F097F694E}" sibTransId="{99186E72-D4B9-374F-B41E-FE892A04F3BC}"/>
    <dgm:cxn modelId="{9C7CA4A7-1063-9141-9323-40A5AD2BA799}" type="presOf" srcId="{E8185B01-EBE6-8B44-A60B-D3CD476F006D}" destId="{9E3F3B54-532A-1742-8032-3443658B4887}" srcOrd="0" destOrd="0" presId="urn:microsoft.com/office/officeart/2005/8/layout/hierarchy3"/>
    <dgm:cxn modelId="{5F9B27C6-D379-334B-8B71-46865987E7BB}" type="presOf" srcId="{7BA55C9E-9550-524D-A082-95267C49842C}" destId="{34743ED8-8D87-1F48-9523-42EE7F467FBA}" srcOrd="0" destOrd="0" presId="urn:microsoft.com/office/officeart/2005/8/layout/hierarchy3"/>
    <dgm:cxn modelId="{53AFA7DE-AA7B-FF4F-86DA-E3246C1809DE}" type="presOf" srcId="{32DB10EA-AEEF-344C-9033-59C21AD12F4A}" destId="{211F502A-13D3-534C-80E0-03EC4CD1A57E}" srcOrd="0" destOrd="0" presId="urn:microsoft.com/office/officeart/2005/8/layout/hierarchy3"/>
    <dgm:cxn modelId="{B89C0DE3-C3A7-D848-A8E7-FB9505DE30A2}" type="presOf" srcId="{C2B508F6-9602-A745-A252-F8602D172196}" destId="{BAD20BDF-14AD-7444-B46E-C13B3B8BEBDD}" srcOrd="0" destOrd="0" presId="urn:microsoft.com/office/officeart/2005/8/layout/hierarchy3"/>
    <dgm:cxn modelId="{241930E4-5DD8-DA40-89D0-E9A48AD78099}" type="presOf" srcId="{2AAEA41C-B2FD-D944-9669-4D56624AC168}" destId="{AA7C99DB-4852-6D44-A333-E43508DFD5E1}" srcOrd="0" destOrd="0" presId="urn:microsoft.com/office/officeart/2005/8/layout/hierarchy3"/>
    <dgm:cxn modelId="{1E36DDF2-107B-0841-8AD2-1723E36CC9DF}" srcId="{E319A87C-70E9-AC42-B201-13C4CFD671E4}" destId="{3407B936-92CE-9C49-91C2-AB401855A426}" srcOrd="0" destOrd="0" parTransId="{E8185B01-EBE6-8B44-A60B-D3CD476F006D}" sibTransId="{A1A41349-8C9D-BB49-8F95-EDA24D1E55C3}"/>
    <dgm:cxn modelId="{BD7ADF1E-D607-A348-AE42-2FE6D4781355}" type="presParOf" srcId="{34743ED8-8D87-1F48-9523-42EE7F467FBA}" destId="{24F011FF-DD43-394B-A2BF-FC14A8DA303D}" srcOrd="0" destOrd="0" presId="urn:microsoft.com/office/officeart/2005/8/layout/hierarchy3"/>
    <dgm:cxn modelId="{642D2533-99CC-C94D-BD14-99D8AE23E435}" type="presParOf" srcId="{24F011FF-DD43-394B-A2BF-FC14A8DA303D}" destId="{67D2004F-06E3-4344-BA28-AB3463989EE9}" srcOrd="0" destOrd="0" presId="urn:microsoft.com/office/officeart/2005/8/layout/hierarchy3"/>
    <dgm:cxn modelId="{F0822074-AD71-7048-84A7-2BEBFD3567CD}" type="presParOf" srcId="{67D2004F-06E3-4344-BA28-AB3463989EE9}" destId="{48EE1F5F-3A9F-C448-BDE6-72B990D2F87B}" srcOrd="0" destOrd="0" presId="urn:microsoft.com/office/officeart/2005/8/layout/hierarchy3"/>
    <dgm:cxn modelId="{42DEFBF6-4945-A840-AAD5-1432CEFFF07F}" type="presParOf" srcId="{67D2004F-06E3-4344-BA28-AB3463989EE9}" destId="{11B2C152-DA49-884E-8673-B328CFC7BA36}" srcOrd="1" destOrd="0" presId="urn:microsoft.com/office/officeart/2005/8/layout/hierarchy3"/>
    <dgm:cxn modelId="{EFEF30A6-BB35-4D4B-9290-74800F6F259A}" type="presParOf" srcId="{24F011FF-DD43-394B-A2BF-FC14A8DA303D}" destId="{14FC814A-B31F-E643-A81F-AF0587A37E21}" srcOrd="1" destOrd="0" presId="urn:microsoft.com/office/officeart/2005/8/layout/hierarchy3"/>
    <dgm:cxn modelId="{6E1BB070-0DB5-E24C-B74F-819FCA9C3D5E}" type="presParOf" srcId="{14FC814A-B31F-E643-A81F-AF0587A37E21}" destId="{BAD20BDF-14AD-7444-B46E-C13B3B8BEBDD}" srcOrd="0" destOrd="0" presId="urn:microsoft.com/office/officeart/2005/8/layout/hierarchy3"/>
    <dgm:cxn modelId="{70DB839F-E94C-F646-AD6B-F39391CD5759}" type="presParOf" srcId="{14FC814A-B31F-E643-A81F-AF0587A37E21}" destId="{9C36CD7F-13ED-FC4B-BB72-C7FF3D58679F}" srcOrd="1" destOrd="0" presId="urn:microsoft.com/office/officeart/2005/8/layout/hierarchy3"/>
    <dgm:cxn modelId="{DF0585F6-CB06-D54F-8FD1-C4441599FF0F}" type="presParOf" srcId="{14FC814A-B31F-E643-A81F-AF0587A37E21}" destId="{211F502A-13D3-534C-80E0-03EC4CD1A57E}" srcOrd="2" destOrd="0" presId="urn:microsoft.com/office/officeart/2005/8/layout/hierarchy3"/>
    <dgm:cxn modelId="{25615EEB-39BC-A444-88C6-7DE0F8D5EEB3}" type="presParOf" srcId="{14FC814A-B31F-E643-A81F-AF0587A37E21}" destId="{AE85929C-8B78-E844-B25E-047E81E4E24E}" srcOrd="3" destOrd="0" presId="urn:microsoft.com/office/officeart/2005/8/layout/hierarchy3"/>
    <dgm:cxn modelId="{C57A9672-D8DF-254F-9B78-0F0CE50E4841}" type="presParOf" srcId="{34743ED8-8D87-1F48-9523-42EE7F467FBA}" destId="{EFB4B312-958D-2643-B2A6-1A1852D7056D}" srcOrd="1" destOrd="0" presId="urn:microsoft.com/office/officeart/2005/8/layout/hierarchy3"/>
    <dgm:cxn modelId="{17096ECB-8A58-AE41-9E2D-D7E749EA5B34}" type="presParOf" srcId="{EFB4B312-958D-2643-B2A6-1A1852D7056D}" destId="{99BF1CAB-278F-284A-A1AB-99F71FB34E15}" srcOrd="0" destOrd="0" presId="urn:microsoft.com/office/officeart/2005/8/layout/hierarchy3"/>
    <dgm:cxn modelId="{12D0DDA6-60B9-634B-AA3C-22127E635950}" type="presParOf" srcId="{99BF1CAB-278F-284A-A1AB-99F71FB34E15}" destId="{45B2DB72-6658-C340-85F2-ED225C7D7D50}" srcOrd="0" destOrd="0" presId="urn:microsoft.com/office/officeart/2005/8/layout/hierarchy3"/>
    <dgm:cxn modelId="{77DB247B-5357-1343-8324-7D5D777AB27B}" type="presParOf" srcId="{99BF1CAB-278F-284A-A1AB-99F71FB34E15}" destId="{F990E093-5F0B-6A46-8248-4C68D3E50190}" srcOrd="1" destOrd="0" presId="urn:microsoft.com/office/officeart/2005/8/layout/hierarchy3"/>
    <dgm:cxn modelId="{BC432F9B-7E2A-C64D-9C32-52A0228A31A4}" type="presParOf" srcId="{EFB4B312-958D-2643-B2A6-1A1852D7056D}" destId="{6A6802FA-00D7-FB4D-9294-2924B3C6A761}" srcOrd="1" destOrd="0" presId="urn:microsoft.com/office/officeart/2005/8/layout/hierarchy3"/>
    <dgm:cxn modelId="{789AC904-DBEC-B94B-B1BD-BA382CA9E92C}" type="presParOf" srcId="{6A6802FA-00D7-FB4D-9294-2924B3C6A761}" destId="{9E3F3B54-532A-1742-8032-3443658B4887}" srcOrd="0" destOrd="0" presId="urn:microsoft.com/office/officeart/2005/8/layout/hierarchy3"/>
    <dgm:cxn modelId="{3D9940B9-A0F1-7F44-9565-E52A6B0F010B}" type="presParOf" srcId="{6A6802FA-00D7-FB4D-9294-2924B3C6A761}" destId="{77D0FDE0-5ABA-E44D-B502-20396224E319}" srcOrd="1" destOrd="0" presId="urn:microsoft.com/office/officeart/2005/8/layout/hierarchy3"/>
    <dgm:cxn modelId="{9AD05B34-83E5-2345-A7D4-41D4554582FF}" type="presParOf" srcId="{6A6802FA-00D7-FB4D-9294-2924B3C6A761}" destId="{3F32595C-894E-274F-AD8F-F5DDB2798B94}" srcOrd="2" destOrd="0" presId="urn:microsoft.com/office/officeart/2005/8/layout/hierarchy3"/>
    <dgm:cxn modelId="{00624D06-FAA1-0149-8D51-A7DB80AD1EB8}" type="presParOf" srcId="{6A6802FA-00D7-FB4D-9294-2924B3C6A761}" destId="{AA7C99DB-4852-6D44-A333-E43508DFD5E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704F0-E34D-1E44-BF20-D07D979F1B99}">
      <dsp:nvSpPr>
        <dsp:cNvPr id="0" name=""/>
        <dsp:cNvSpPr/>
      </dsp:nvSpPr>
      <dsp:spPr>
        <a:xfrm>
          <a:off x="1688955" y="2890653"/>
          <a:ext cx="1975838" cy="170351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Inventory Management</a:t>
          </a:r>
        </a:p>
      </dsp:txBody>
      <dsp:txXfrm>
        <a:off x="1995568" y="3155007"/>
        <a:ext cx="1362612" cy="1174809"/>
      </dsp:txXfrm>
    </dsp:sp>
    <dsp:sp modelId="{5BD4A5B1-1CA0-4E48-AE08-990960C44DB6}">
      <dsp:nvSpPr>
        <dsp:cNvPr id="0" name=""/>
        <dsp:cNvSpPr/>
      </dsp:nvSpPr>
      <dsp:spPr>
        <a:xfrm>
          <a:off x="1740284" y="3642721"/>
          <a:ext cx="231334" cy="1993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C1820-93F7-6A4B-9D41-D35AFC46B5D8}">
      <dsp:nvSpPr>
        <dsp:cNvPr id="0" name=""/>
        <dsp:cNvSpPr/>
      </dsp:nvSpPr>
      <dsp:spPr>
        <a:xfrm>
          <a:off x="0" y="1975660"/>
          <a:ext cx="1975838" cy="17035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F8B18-D08D-1047-A8C2-CF07BCBFD7FA}">
      <dsp:nvSpPr>
        <dsp:cNvPr id="0" name=""/>
        <dsp:cNvSpPr/>
      </dsp:nvSpPr>
      <dsp:spPr>
        <a:xfrm>
          <a:off x="1345116" y="3454142"/>
          <a:ext cx="231334" cy="1993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ACA20-86AC-084A-B7D7-E2E6564586B8}">
      <dsp:nvSpPr>
        <dsp:cNvPr id="0" name=""/>
        <dsp:cNvSpPr/>
      </dsp:nvSpPr>
      <dsp:spPr>
        <a:xfrm>
          <a:off x="3372284" y="1955407"/>
          <a:ext cx="1975838" cy="170351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Management</a:t>
          </a:r>
        </a:p>
      </dsp:txBody>
      <dsp:txXfrm>
        <a:off x="3678897" y="2219761"/>
        <a:ext cx="1362612" cy="1174809"/>
      </dsp:txXfrm>
    </dsp:sp>
    <dsp:sp modelId="{C00EB6F8-0A6E-894E-93E8-5013153FBC70}">
      <dsp:nvSpPr>
        <dsp:cNvPr id="0" name=""/>
        <dsp:cNvSpPr/>
      </dsp:nvSpPr>
      <dsp:spPr>
        <a:xfrm>
          <a:off x="4723026" y="3432088"/>
          <a:ext cx="231334" cy="1993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824FB-1D99-804D-B5FB-058CE7783DCC}">
      <dsp:nvSpPr>
        <dsp:cNvPr id="0" name=""/>
        <dsp:cNvSpPr/>
      </dsp:nvSpPr>
      <dsp:spPr>
        <a:xfrm>
          <a:off x="5055614" y="2890653"/>
          <a:ext cx="1975838" cy="17035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2000" r="-2000"/>
          </a:stretch>
        </a:blip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2DAAF-5B68-444C-A7C1-A8EA60C657BA}">
      <dsp:nvSpPr>
        <dsp:cNvPr id="0" name=""/>
        <dsp:cNvSpPr/>
      </dsp:nvSpPr>
      <dsp:spPr>
        <a:xfrm>
          <a:off x="5106944" y="3642721"/>
          <a:ext cx="231334" cy="1993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DF68A-F2F2-C848-AAC1-8271CCA9B650}">
      <dsp:nvSpPr>
        <dsp:cNvPr id="0" name=""/>
        <dsp:cNvSpPr/>
      </dsp:nvSpPr>
      <dsp:spPr>
        <a:xfrm>
          <a:off x="1688955" y="1024210"/>
          <a:ext cx="1975838" cy="170351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Electronic Lab Notebook</a:t>
          </a:r>
        </a:p>
      </dsp:txBody>
      <dsp:txXfrm>
        <a:off x="1995568" y="1288564"/>
        <a:ext cx="1362612" cy="1174809"/>
      </dsp:txXfrm>
    </dsp:sp>
    <dsp:sp modelId="{D333742C-3FCF-C946-AD8C-54C2309E7454}">
      <dsp:nvSpPr>
        <dsp:cNvPr id="0" name=""/>
        <dsp:cNvSpPr/>
      </dsp:nvSpPr>
      <dsp:spPr>
        <a:xfrm>
          <a:off x="3028446" y="1061116"/>
          <a:ext cx="231334" cy="1993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B9C2C-F459-2E4D-BD85-86C67D9E03DE}">
      <dsp:nvSpPr>
        <dsp:cNvPr id="0" name=""/>
        <dsp:cNvSpPr/>
      </dsp:nvSpPr>
      <dsp:spPr>
        <a:xfrm>
          <a:off x="3372284" y="93464"/>
          <a:ext cx="1975838" cy="170351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t="-3000" b="-3000"/>
          </a:stretch>
        </a:blip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59A77-6400-234C-A159-88FEE9DB039E}">
      <dsp:nvSpPr>
        <dsp:cNvPr id="0" name=""/>
        <dsp:cNvSpPr/>
      </dsp:nvSpPr>
      <dsp:spPr>
        <a:xfrm>
          <a:off x="3430645" y="841482"/>
          <a:ext cx="231334" cy="1993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E1F5F-3A9F-C448-BDE6-72B990D2F87B}">
      <dsp:nvSpPr>
        <dsp:cNvPr id="0" name=""/>
        <dsp:cNvSpPr/>
      </dsp:nvSpPr>
      <dsp:spPr>
        <a:xfrm>
          <a:off x="1361241" y="249"/>
          <a:ext cx="1485235" cy="742617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Protocol</a:t>
          </a:r>
        </a:p>
      </dsp:txBody>
      <dsp:txXfrm>
        <a:off x="1382992" y="22000"/>
        <a:ext cx="1441733" cy="699115"/>
      </dsp:txXfrm>
    </dsp:sp>
    <dsp:sp modelId="{BAD20BDF-14AD-7444-B46E-C13B3B8BEBDD}">
      <dsp:nvSpPr>
        <dsp:cNvPr id="0" name=""/>
        <dsp:cNvSpPr/>
      </dsp:nvSpPr>
      <dsp:spPr>
        <a:xfrm>
          <a:off x="1509764" y="742866"/>
          <a:ext cx="148523" cy="556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963"/>
              </a:lnTo>
              <a:lnTo>
                <a:pt x="148523" y="556963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6CD7F-13ED-FC4B-BB72-C7FF3D58679F}">
      <dsp:nvSpPr>
        <dsp:cNvPr id="0" name=""/>
        <dsp:cNvSpPr/>
      </dsp:nvSpPr>
      <dsp:spPr>
        <a:xfrm>
          <a:off x="1658288" y="928521"/>
          <a:ext cx="1188188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Step 1</a:t>
          </a:r>
        </a:p>
      </dsp:txBody>
      <dsp:txXfrm>
        <a:off x="1680039" y="950272"/>
        <a:ext cx="1144686" cy="699115"/>
      </dsp:txXfrm>
    </dsp:sp>
    <dsp:sp modelId="{211F502A-13D3-534C-80E0-03EC4CD1A57E}">
      <dsp:nvSpPr>
        <dsp:cNvPr id="0" name=""/>
        <dsp:cNvSpPr/>
      </dsp:nvSpPr>
      <dsp:spPr>
        <a:xfrm>
          <a:off x="1509764" y="742866"/>
          <a:ext cx="148523" cy="1485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5235"/>
              </a:lnTo>
              <a:lnTo>
                <a:pt x="148523" y="1485235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5929C-8B78-E844-B25E-047E81E4E24E}">
      <dsp:nvSpPr>
        <dsp:cNvPr id="0" name=""/>
        <dsp:cNvSpPr/>
      </dsp:nvSpPr>
      <dsp:spPr>
        <a:xfrm>
          <a:off x="1658288" y="1856793"/>
          <a:ext cx="1188188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373607"/>
              <a:satOff val="-26684"/>
              <a:lumOff val="252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Step 2</a:t>
          </a:r>
        </a:p>
      </dsp:txBody>
      <dsp:txXfrm>
        <a:off x="1680039" y="1878544"/>
        <a:ext cx="1144686" cy="699115"/>
      </dsp:txXfrm>
    </dsp:sp>
    <dsp:sp modelId="{45B2DB72-6658-C340-85F2-ED225C7D7D50}">
      <dsp:nvSpPr>
        <dsp:cNvPr id="0" name=""/>
        <dsp:cNvSpPr/>
      </dsp:nvSpPr>
      <dsp:spPr>
        <a:xfrm>
          <a:off x="3217785" y="249"/>
          <a:ext cx="1485235" cy="742617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747214"/>
            <a:satOff val="-53367"/>
            <a:lumOff val="504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Experimental Step</a:t>
          </a:r>
        </a:p>
      </dsp:txBody>
      <dsp:txXfrm>
        <a:off x="3239536" y="22000"/>
        <a:ext cx="1441733" cy="699115"/>
      </dsp:txXfrm>
    </dsp:sp>
    <dsp:sp modelId="{9E3F3B54-532A-1742-8032-3443658B4887}">
      <dsp:nvSpPr>
        <dsp:cNvPr id="0" name=""/>
        <dsp:cNvSpPr/>
      </dsp:nvSpPr>
      <dsp:spPr>
        <a:xfrm>
          <a:off x="3366308" y="742866"/>
          <a:ext cx="148523" cy="556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963"/>
              </a:lnTo>
              <a:lnTo>
                <a:pt x="148523" y="556963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0FDE0-5ABA-E44D-B502-20396224E319}">
      <dsp:nvSpPr>
        <dsp:cNvPr id="0" name=""/>
        <dsp:cNvSpPr/>
      </dsp:nvSpPr>
      <dsp:spPr>
        <a:xfrm>
          <a:off x="3514832" y="928521"/>
          <a:ext cx="1904689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747214"/>
              <a:satOff val="-53367"/>
              <a:lumOff val="504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Temperature= </a:t>
          </a:r>
          <a:r>
            <a:rPr lang="en-GB" sz="1600" i="1" kern="1200" dirty="0"/>
            <a:t>n</a:t>
          </a:r>
          <a:r>
            <a:rPr lang="en-GB" sz="1600" kern="1200" dirty="0"/>
            <a:t> °C</a:t>
          </a:r>
        </a:p>
      </dsp:txBody>
      <dsp:txXfrm>
        <a:off x="3536583" y="950272"/>
        <a:ext cx="1861187" cy="699115"/>
      </dsp:txXfrm>
    </dsp:sp>
    <dsp:sp modelId="{3F32595C-894E-274F-AD8F-F5DDB2798B94}">
      <dsp:nvSpPr>
        <dsp:cNvPr id="0" name=""/>
        <dsp:cNvSpPr/>
      </dsp:nvSpPr>
      <dsp:spPr>
        <a:xfrm>
          <a:off x="3366308" y="742866"/>
          <a:ext cx="148523" cy="1485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5235"/>
              </a:lnTo>
              <a:lnTo>
                <a:pt x="148523" y="1485235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C99DB-4852-6D44-A333-E43508DFD5E1}">
      <dsp:nvSpPr>
        <dsp:cNvPr id="0" name=""/>
        <dsp:cNvSpPr/>
      </dsp:nvSpPr>
      <dsp:spPr>
        <a:xfrm>
          <a:off x="3514832" y="1856793"/>
          <a:ext cx="1928762" cy="7426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373607"/>
              <a:satOff val="-26684"/>
              <a:lumOff val="252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Pressure= </a:t>
          </a:r>
          <a:r>
            <a:rPr lang="en-GB" sz="1600" i="1" kern="1200" dirty="0"/>
            <a:t>n</a:t>
          </a:r>
          <a:r>
            <a:rPr lang="en-GB" sz="1600" kern="1200" dirty="0"/>
            <a:t> Pa</a:t>
          </a:r>
        </a:p>
      </dsp:txBody>
      <dsp:txXfrm>
        <a:off x="3536583" y="1878544"/>
        <a:ext cx="1885260" cy="699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22.11.21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22.11.21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6687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910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18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974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42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6564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6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48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2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88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36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846FE-1C96-AE47-ADF7-E3DEC4F939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2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pic>
        <p:nvPicPr>
          <p:cNvPr id="7" name="Grafik 6" descr="Ein Bild, das sitzend, dunkel enthält.&#10;&#10;Automatisch generierte Beschreibung">
            <a:extLst>
              <a:ext uri="{FF2B5EF4-FFF2-40B4-BE49-F238E27FC236}">
                <a16:creationId xmlns:a16="http://schemas.microsoft.com/office/drawing/2014/main" id="{45AC1513-9F87-4234-BBFB-7D407786AE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310" y="6489088"/>
            <a:ext cx="31085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1A8A5-DEB3-9C42-AD86-DFFB86736C43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6FE9-BA03-D645-97E8-369A5033CD98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3D4A-85F2-984A-8539-533C5666451D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71CA-8E5F-8849-8469-E8C3586027DB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Caterina Barillari, Priyasma Bhoumik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49E2-DE26-A744-82DB-1C7EAF25569D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D3C8-0667-EA46-92D7-38FC97FCEA96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pic>
        <p:nvPicPr>
          <p:cNvPr id="5" name="Grafik 4" descr="Ein Bild, das sitzend, dunkel enthält.&#10;&#10;Automatisch generierte Beschreibung">
            <a:extLst>
              <a:ext uri="{FF2B5EF4-FFF2-40B4-BE49-F238E27FC236}">
                <a16:creationId xmlns:a16="http://schemas.microsoft.com/office/drawing/2014/main" id="{C6DA3DE0-084E-4C65-9631-B741F2C8DC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310" y="6489088"/>
            <a:ext cx="31085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4FE3D-1566-7546-811B-FFAD6AA48193}" type="datetime1">
              <a:rPr lang="de-CH" smtClean="0"/>
              <a:t>22.11.21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883643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2A9B-9247-4E4C-8E70-9DD058E8057E}" type="datetime1">
              <a:rPr lang="de-CH" smtClean="0"/>
              <a:t>22.11.21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Caterina Barillari, Priyasma Bhoumik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D2F4-17D2-4C26-B9FE-651252F5F8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72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C4D86-7E57-304C-859E-C17688A22CC2}" type="datetime1">
              <a:rPr lang="de-CH" smtClean="0"/>
              <a:t>22.11.21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50829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pic>
        <p:nvPicPr>
          <p:cNvPr id="12" name="Grafik 11" descr="Ein Bild, das sitzend, dunkel enthält.&#10;&#10;Automatisch generierte Beschreibung">
            <a:extLst>
              <a:ext uri="{FF2B5EF4-FFF2-40B4-BE49-F238E27FC236}">
                <a16:creationId xmlns:a16="http://schemas.microsoft.com/office/drawing/2014/main" id="{12D26871-FCCF-41A3-9ED6-09A489A77A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310" y="6489088"/>
            <a:ext cx="31085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5C20-192D-7840-AA0B-33C9D9EDD5B2}" type="datetime1">
              <a:rPr lang="de-CH" smtClean="0"/>
              <a:t>22.11.21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834755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1386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610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0781-672D-3D47-BF14-338523378BBD}" type="datetime1">
              <a:rPr lang="de-CH" smtClean="0"/>
              <a:t>22.11.21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41E9DC6E-16B1-E94B-94CC-30660646F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4647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25E2-2640-F14D-830A-A855D5A031B4}" type="datetime1">
              <a:rPr lang="de-CH" smtClean="0"/>
              <a:t>22.11.21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Caterina Barillari, Priyasma Bhoumik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ECD64-A1B9-CD4F-A684-2F8BECD2B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pic>
        <p:nvPicPr>
          <p:cNvPr id="9" name="Grafik 8" descr="Ein Bild, das sitzend, dunkel enthält.&#10;&#10;Automatisch generierte Beschreibung">
            <a:extLst>
              <a:ext uri="{FF2B5EF4-FFF2-40B4-BE49-F238E27FC236}">
                <a16:creationId xmlns:a16="http://schemas.microsoft.com/office/drawing/2014/main" id="{AE04ACAA-DDBD-4419-9962-05AF7AC328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310" y="6489088"/>
            <a:ext cx="31085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pic>
        <p:nvPicPr>
          <p:cNvPr id="9" name="Grafik 8" descr="Ein Bild, das sitzend, dunkel enthält.&#10;&#10;Automatisch generierte Beschreibung">
            <a:extLst>
              <a:ext uri="{FF2B5EF4-FFF2-40B4-BE49-F238E27FC236}">
                <a16:creationId xmlns:a16="http://schemas.microsoft.com/office/drawing/2014/main" id="{A31F8F95-0B74-4CE6-AF86-2CA78745D3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310" y="6489088"/>
            <a:ext cx="31085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pic>
        <p:nvPicPr>
          <p:cNvPr id="8" name="Grafik 7" descr="Ein Bild, das sitzend, dunkel enthält.&#10;&#10;Automatisch generierte Beschreibung">
            <a:extLst>
              <a:ext uri="{FF2B5EF4-FFF2-40B4-BE49-F238E27FC236}">
                <a16:creationId xmlns:a16="http://schemas.microsoft.com/office/drawing/2014/main" id="{DB5D03F5-FA77-4460-AEF7-CE6F85567E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310" y="6489088"/>
            <a:ext cx="31085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92CF-199F-584C-B307-D7844E436E8F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4C96-9379-4E47-BEAA-D21EF685D545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45A6-C6A2-0149-BD92-F04361B56588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DA17A7-D463-B248-BAB8-84625EAE5D05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F50C63CC-39E2-FA4D-9057-62F4062BAA23}" type="datetime1">
              <a:rPr lang="de-CH" noProof="0" smtClean="0"/>
              <a:t>22.11.21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Caterina Barillari, Priyasma Bhoumik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is.ch/index.php/docs/user-documentation/inventory/barcode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jupyterlab-openbis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hyperlink" Target="https://sissource.ethz.ch/hluetcke/matlab-openbi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is-tst.ethz.ch/openbis/webapp/eln-lims/?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paperplane.ethz.ch/" TargetMode="Externa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is.id.ethz.ch/" TargetMode="External"/><Relationship Id="rId7" Type="http://schemas.openxmlformats.org/officeDocument/2006/relationships/image" Target="../media/image44.png"/><Relationship Id="rId2" Type="http://schemas.openxmlformats.org/officeDocument/2006/relationships/hyperlink" Target="mailto:caterina.barillari@id.ethz.ch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labnotebook.ch/" TargetMode="External"/><Relationship Id="rId5" Type="http://schemas.openxmlformats.org/officeDocument/2006/relationships/hyperlink" Target="https://twitter.com/ETH_SIS" TargetMode="External"/><Relationship Id="rId4" Type="http://schemas.openxmlformats.org/officeDocument/2006/relationships/hyperlink" Target="mailto:openbis-support@id.ethz.ch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openbis.ch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8"/>
            <a:ext cx="6412523" cy="2772000"/>
          </a:xfrm>
        </p:spPr>
        <p:txBody>
          <a:bodyPr/>
          <a:lstStyle/>
          <a:p>
            <a:r>
              <a:rPr lang="de-CH" dirty="0" err="1"/>
              <a:t>openBIS</a:t>
            </a:r>
            <a:r>
              <a:rPr lang="de-CH" dirty="0"/>
              <a:t>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634155"/>
            <a:ext cx="4680000" cy="1070218"/>
          </a:xfrm>
        </p:spPr>
        <p:txBody>
          <a:bodyPr/>
          <a:lstStyle/>
          <a:p>
            <a:r>
              <a:rPr lang="de-DE" b="1" spc="-1" dirty="0">
                <a:solidFill>
                  <a:srgbClr val="FFFFFF"/>
                </a:solidFill>
              </a:rPr>
              <a:t>Caterina Barillari, </a:t>
            </a:r>
            <a:r>
              <a:rPr lang="de-DE" b="1" spc="-1" dirty="0" err="1">
                <a:solidFill>
                  <a:srgbClr val="FFFFFF"/>
                </a:solidFill>
              </a:rPr>
              <a:t>Priyasma</a:t>
            </a:r>
            <a:r>
              <a:rPr lang="de-DE" b="1" spc="-1" dirty="0">
                <a:solidFill>
                  <a:srgbClr val="FFFFFF"/>
                </a:solidFill>
              </a:rPr>
              <a:t> </a:t>
            </a:r>
            <a:r>
              <a:rPr lang="de-DE" b="1" spc="-1" dirty="0" err="1">
                <a:solidFill>
                  <a:srgbClr val="FFFFFF"/>
                </a:solidFill>
              </a:rPr>
              <a:t>Bhoumik</a:t>
            </a:r>
            <a:endParaRPr lang="de-DE" sz="1100" spc="-1" dirty="0">
              <a:solidFill>
                <a:srgbClr val="000000"/>
              </a:solidFill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Scientific IT Services</a:t>
            </a:r>
          </a:p>
        </p:txBody>
      </p:sp>
    </p:spTree>
    <p:extLst>
      <p:ext uri="{BB962C8B-B14F-4D97-AF65-F5344CB8AC3E}">
        <p14:creationId xmlns:p14="http://schemas.microsoft.com/office/powerpoint/2010/main" val="393691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4BC17-7012-384A-BD7B-68166A47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A61555-C017-E941-B6A1-4EE74268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openBIS Lab notebook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6E626F-C482-1D4D-B8A3-F938AEC9C4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7759" y="3625458"/>
            <a:ext cx="1437490" cy="1113826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5" name="Straight Arrow Connector 47">
            <a:extLst>
              <a:ext uri="{FF2B5EF4-FFF2-40B4-BE49-F238E27FC236}">
                <a16:creationId xmlns:a16="http://schemas.microsoft.com/office/drawing/2014/main" id="{A6CD306A-42B2-7C48-BC08-10807321F1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3340" y="3913630"/>
            <a:ext cx="1465428" cy="1162394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6" name="Straight Arrow Connector 49">
            <a:extLst>
              <a:ext uri="{FF2B5EF4-FFF2-40B4-BE49-F238E27FC236}">
                <a16:creationId xmlns:a16="http://schemas.microsoft.com/office/drawing/2014/main" id="{3F3F11DF-584B-9D40-8B06-9AB9FAF3CA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3341" y="3913630"/>
            <a:ext cx="1523841" cy="1142967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8811963-F666-2D4B-9C26-27D69E6C8CF4}"/>
              </a:ext>
            </a:extLst>
          </p:cNvPr>
          <p:cNvSpPr/>
          <p:nvPr/>
        </p:nvSpPr>
        <p:spPr bwMode="auto">
          <a:xfrm>
            <a:off x="2057522" y="1540352"/>
            <a:ext cx="7752905" cy="4533912"/>
          </a:xfrm>
          <a:prstGeom prst="roundRect">
            <a:avLst/>
          </a:prstGeom>
          <a:solidFill>
            <a:srgbClr val="1269B0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User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C90E648-4735-2641-9550-202D59CACA37}"/>
              </a:ext>
            </a:extLst>
          </p:cNvPr>
          <p:cNvSpPr/>
          <p:nvPr/>
        </p:nvSpPr>
        <p:spPr bwMode="auto">
          <a:xfrm>
            <a:off x="2588700" y="2153453"/>
            <a:ext cx="5987799" cy="3641411"/>
          </a:xfrm>
          <a:prstGeom prst="roundRect">
            <a:avLst/>
          </a:prstGeom>
          <a:solidFill>
            <a:srgbClr val="1269B0">
              <a:lumMod val="60000"/>
              <a:lumOff val="4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Project 1, Project 2 </a:t>
            </a:r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40D57FDD-A904-2E48-B894-742782496828}"/>
              </a:ext>
            </a:extLst>
          </p:cNvPr>
          <p:cNvSpPr/>
          <p:nvPr/>
        </p:nvSpPr>
        <p:spPr bwMode="auto">
          <a:xfrm>
            <a:off x="3073523" y="2903745"/>
            <a:ext cx="5033714" cy="2484719"/>
          </a:xfrm>
          <a:prstGeom prst="roundRect">
            <a:avLst/>
          </a:prstGeom>
          <a:solidFill>
            <a:srgbClr val="1269B0">
              <a:lumMod val="40000"/>
              <a:lumOff val="6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Experiment 1, Experiment 2</a:t>
            </a:r>
          </a:p>
        </p:txBody>
      </p:sp>
      <p:sp>
        <p:nvSpPr>
          <p:cNvPr id="40" name="Rounded Rectangle 29">
            <a:extLst>
              <a:ext uri="{FF2B5EF4-FFF2-40B4-BE49-F238E27FC236}">
                <a16:creationId xmlns:a16="http://schemas.microsoft.com/office/drawing/2014/main" id="{625EE0DF-84D0-1742-9EA2-B5655535B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255" y="3438885"/>
            <a:ext cx="2274281" cy="1617711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Step1,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Step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2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DFB33EB-0B56-6A4C-9589-2423B0C6F8E0}"/>
              </a:ext>
            </a:extLst>
          </p:cNvPr>
          <p:cNvSpPr/>
          <p:nvPr/>
        </p:nvSpPr>
        <p:spPr bwMode="auto">
          <a:xfrm>
            <a:off x="4027159" y="3907698"/>
            <a:ext cx="1664939" cy="831586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Raw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analyzed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code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etc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FFB66EC-7A1F-064D-9C76-FF542A087E97}"/>
              </a:ext>
            </a:extLst>
          </p:cNvPr>
          <p:cNvSpPr/>
          <p:nvPr/>
        </p:nvSpPr>
        <p:spPr bwMode="auto">
          <a:xfrm>
            <a:off x="6218642" y="3938695"/>
            <a:ext cx="1664939" cy="831586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Raw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analyzed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code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,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etc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2EB11-21D9-1F4F-8112-31C1CA7A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0BF4-8A74-FA45-AC82-36725021FF38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9595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Protocols or Experimental Steps?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C5624-0A2C-F342-9D6D-E7E6FD7E8C2E}"/>
              </a:ext>
            </a:extLst>
          </p:cNvPr>
          <p:cNvSpPr txBox="1"/>
          <p:nvPr/>
        </p:nvSpPr>
        <p:spPr>
          <a:xfrm>
            <a:off x="431801" y="1704305"/>
            <a:ext cx="1106493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dirty="0"/>
              <a:t>Protocols are standard procedures used in the lab that need to be shared with all lab members</a:t>
            </a:r>
          </a:p>
          <a:p>
            <a:endParaRPr lang="en-CH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dirty="0"/>
              <a:t>Every time a given protocol is followed when performing one Experimental Step, t</a:t>
            </a:r>
            <a:r>
              <a:rPr lang="en-GB" dirty="0"/>
              <a:t>he</a:t>
            </a:r>
            <a:r>
              <a:rPr lang="en-CH" dirty="0"/>
              <a:t> protocol can be linked as parent and the experimental details </a:t>
            </a:r>
            <a:r>
              <a:rPr lang="en-CH" dirty="0" err="1"/>
              <a:t>shou</a:t>
            </a:r>
            <a:r>
              <a:rPr lang="en-GB" dirty="0" err="1"/>
              <a:t>ld</a:t>
            </a:r>
            <a:r>
              <a:rPr lang="en-GB" dirty="0"/>
              <a:t> </a:t>
            </a:r>
            <a:r>
              <a:rPr lang="en-CH" dirty="0"/>
              <a:t>be recorded in the Experimental Step itself. 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dirty="0"/>
              <a:t>If you do not follow standard procedures, you do not need to use the Inventory of Methods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E4BEF4F-52EC-BD46-9AD3-C6360B58D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090867"/>
              </p:ext>
            </p:extLst>
          </p:nvPr>
        </p:nvGraphicFramePr>
        <p:xfrm>
          <a:off x="2012988" y="3771041"/>
          <a:ext cx="6804836" cy="259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46550E-D256-EB49-87CF-B1407A7F2D1E}"/>
              </a:ext>
            </a:extLst>
          </p:cNvPr>
          <p:cNvCxnSpPr/>
          <p:nvPr/>
        </p:nvCxnSpPr>
        <p:spPr>
          <a:xfrm>
            <a:off x="4832623" y="4154386"/>
            <a:ext cx="37213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F7096-E6C3-5E48-B0A5-E5355C07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A2AEA-B159-EF46-8CFC-F2D2A282000F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5731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DAA21-C042-6147-9644-8C21B76A4A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563" y="1561742"/>
            <a:ext cx="3663630" cy="4187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42821-B5B5-8041-8586-0656BB96A441}"/>
              </a:ext>
            </a:extLst>
          </p:cNvPr>
          <p:cNvSpPr txBox="1"/>
          <p:nvPr/>
        </p:nvSpPr>
        <p:spPr>
          <a:xfrm>
            <a:off x="1480670" y="119457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Protocol: muffins recipe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EED53-12BE-BB4E-B6FA-F80C701FD171}"/>
              </a:ext>
            </a:extLst>
          </p:cNvPr>
          <p:cNvSpPr txBox="1"/>
          <p:nvPr/>
        </p:nvSpPr>
        <p:spPr>
          <a:xfrm>
            <a:off x="6692033" y="119457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Experimental Step: making muffins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1418A-46AD-6F40-986B-C5675A63F0A6}"/>
              </a:ext>
            </a:extLst>
          </p:cNvPr>
          <p:cNvSpPr txBox="1"/>
          <p:nvPr/>
        </p:nvSpPr>
        <p:spPr>
          <a:xfrm>
            <a:off x="6242391" y="1644705"/>
            <a:ext cx="5198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H" sz="1400" dirty="0"/>
              <a:t>I use 240 ml of whole milk, instead of 250 ml semi-skimmed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sz="1400" dirty="0"/>
              <a:t>I add a teaspoon of sodium bicarbonate</a:t>
            </a:r>
          </a:p>
          <a:p>
            <a:pPr marL="285750" indent="-285750">
              <a:buFont typeface="Wingdings" pitchFamily="2" charset="2"/>
              <a:buChar char="§"/>
            </a:pPr>
            <a:endParaRPr lang="en-CH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CH" sz="1400" dirty="0"/>
              <a:t>I cook the muffins for 30 mins at 180°C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B2B06-05ED-3B4A-8D87-E722E4062497}"/>
              </a:ext>
            </a:extLst>
          </p:cNvPr>
          <p:cNvSpPr txBox="1"/>
          <p:nvPr/>
        </p:nvSpPr>
        <p:spPr>
          <a:xfrm>
            <a:off x="5889238" y="3371918"/>
            <a:ext cx="5883663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H" dirty="0"/>
              <a:t>The protocol gives me directions and defines the steps, like a cooking recipe.</a:t>
            </a:r>
          </a:p>
          <a:p>
            <a:endParaRPr lang="en-US" dirty="0"/>
          </a:p>
          <a:p>
            <a:r>
              <a:rPr lang="en-GB" dirty="0"/>
              <a:t>W</a:t>
            </a:r>
            <a:r>
              <a:rPr lang="en-CH" dirty="0"/>
              <a:t>hen I perform my experiment I can change some parameters (like I can change some details of the recipe when I make it) and this needs to be recorded in the experimental description.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36581-E989-3247-8A4A-4BE5878E20CC}"/>
              </a:ext>
            </a:extLst>
          </p:cNvPr>
          <p:cNvSpPr txBox="1"/>
          <p:nvPr/>
        </p:nvSpPr>
        <p:spPr>
          <a:xfrm>
            <a:off x="2677416" y="5988267"/>
            <a:ext cx="179417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000" i="1" dirty="0"/>
              <a:t>www.b</a:t>
            </a:r>
            <a:r>
              <a:rPr lang="en-CH" sz="1000" i="1" dirty="0"/>
              <a:t>bcgoodfood.com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AD4D8-56C7-4C4A-AF70-287E728F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C51B-8E47-8342-A8B4-EDFC6680E84B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5876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AE8CE-DB79-7641-BBCD-5F1324EF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Linking objects and datasets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AFACF3-11C5-224F-89F4-D6FB0C8EB365}"/>
              </a:ext>
            </a:extLst>
          </p:cNvPr>
          <p:cNvSpPr txBox="1"/>
          <p:nvPr/>
        </p:nvSpPr>
        <p:spPr>
          <a:xfrm>
            <a:off x="629811" y="1409083"/>
            <a:ext cx="10501593" cy="87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openBIS</a:t>
            </a:r>
            <a:r>
              <a:rPr lang="en-US" dirty="0"/>
              <a:t> objects can be linked to other objects and datasets to other datasets with </a:t>
            </a:r>
            <a:r>
              <a:rPr lang="en-US" i="1" dirty="0"/>
              <a:t>N:N</a:t>
            </a:r>
            <a:r>
              <a:rPr lang="en-US" dirty="0"/>
              <a:t> relationship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In openBIS terms, these are “parent-child” relationships</a:t>
            </a:r>
          </a:p>
        </p:txBody>
      </p:sp>
      <p:sp>
        <p:nvSpPr>
          <p:cNvPr id="93" name="Rounded Rectangle 29">
            <a:extLst>
              <a:ext uri="{FF2B5EF4-FFF2-40B4-BE49-F238E27FC236}">
                <a16:creationId xmlns:a16="http://schemas.microsoft.com/office/drawing/2014/main" id="{0A8DF04E-0410-034D-AFF0-4C8228E7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66" y="2531672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94" name="Rounded Rectangle 29">
            <a:extLst>
              <a:ext uri="{FF2B5EF4-FFF2-40B4-BE49-F238E27FC236}">
                <a16:creationId xmlns:a16="http://schemas.microsoft.com/office/drawing/2014/main" id="{EFE5B32F-676F-F847-AC4A-751870721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538" y="3448159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95" name="Rounded Rectangle 29">
            <a:extLst>
              <a:ext uri="{FF2B5EF4-FFF2-40B4-BE49-F238E27FC236}">
                <a16:creationId xmlns:a16="http://schemas.microsoft.com/office/drawing/2014/main" id="{FCD1674A-1F5B-6F40-8E37-90C7C9F82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036" y="3448159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96" name="Rounded Rectangle 29">
            <a:extLst>
              <a:ext uri="{FF2B5EF4-FFF2-40B4-BE49-F238E27FC236}">
                <a16:creationId xmlns:a16="http://schemas.microsoft.com/office/drawing/2014/main" id="{5A8D6487-53FF-0649-A690-36DA9BED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009" y="3435633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97" name="Rounded Rectangle 29">
            <a:extLst>
              <a:ext uri="{FF2B5EF4-FFF2-40B4-BE49-F238E27FC236}">
                <a16:creationId xmlns:a16="http://schemas.microsoft.com/office/drawing/2014/main" id="{098F818B-49FC-C542-9015-13F01E870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50" y="4462767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98" name="Rounded Rectangle 29">
            <a:extLst>
              <a:ext uri="{FF2B5EF4-FFF2-40B4-BE49-F238E27FC236}">
                <a16:creationId xmlns:a16="http://schemas.microsoft.com/office/drawing/2014/main" id="{CC0D01E5-04C4-4A43-8137-3B426B7B5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734" y="4462767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99" name="Rounded Rectangle 29">
            <a:extLst>
              <a:ext uri="{FF2B5EF4-FFF2-40B4-BE49-F238E27FC236}">
                <a16:creationId xmlns:a16="http://schemas.microsoft.com/office/drawing/2014/main" id="{CD3AE899-E375-564F-8CCB-183B9E85E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113" y="4487819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00" name="Rounded Rectangle 29">
            <a:extLst>
              <a:ext uri="{FF2B5EF4-FFF2-40B4-BE49-F238E27FC236}">
                <a16:creationId xmlns:a16="http://schemas.microsoft.com/office/drawing/2014/main" id="{CD28ED24-25E0-6A4F-A2CF-7120C1723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485" y="5527480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01" name="Rounded Rectangle 29">
            <a:extLst>
              <a:ext uri="{FF2B5EF4-FFF2-40B4-BE49-F238E27FC236}">
                <a16:creationId xmlns:a16="http://schemas.microsoft.com/office/drawing/2014/main" id="{8E1FC757-96EA-AE44-A8D7-9B377D27E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400" y="5527480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9BF6EF-7969-0E44-A3F6-ABCDFD6710C6}"/>
              </a:ext>
            </a:extLst>
          </p:cNvPr>
          <p:cNvCxnSpPr>
            <a:cxnSpLocks/>
          </p:cNvCxnSpPr>
          <p:nvPr/>
        </p:nvCxnSpPr>
        <p:spPr>
          <a:xfrm>
            <a:off x="2973890" y="2981194"/>
            <a:ext cx="9687" cy="475990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7798DC0-5471-BC49-9DED-7BD5F940A705}"/>
              </a:ext>
            </a:extLst>
          </p:cNvPr>
          <p:cNvCxnSpPr>
            <a:cxnSpLocks/>
          </p:cNvCxnSpPr>
          <p:nvPr/>
        </p:nvCxnSpPr>
        <p:spPr>
          <a:xfrm>
            <a:off x="3026082" y="2958230"/>
            <a:ext cx="859369" cy="47390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7B88DBE-2561-424E-A9AA-664A5EE2D1C2}"/>
              </a:ext>
            </a:extLst>
          </p:cNvPr>
          <p:cNvCxnSpPr>
            <a:cxnSpLocks/>
          </p:cNvCxnSpPr>
          <p:nvPr/>
        </p:nvCxnSpPr>
        <p:spPr>
          <a:xfrm flipH="1">
            <a:off x="2257066" y="2972844"/>
            <a:ext cx="608264" cy="44676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B252EEA-D52F-6A43-900F-FA242A2DF4BC}"/>
              </a:ext>
            </a:extLst>
          </p:cNvPr>
          <p:cNvCxnSpPr>
            <a:cxnSpLocks/>
          </p:cNvCxnSpPr>
          <p:nvPr/>
        </p:nvCxnSpPr>
        <p:spPr>
          <a:xfrm flipH="1">
            <a:off x="1006551" y="3939436"/>
            <a:ext cx="608264" cy="44676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27C26D7-8C47-9344-8DFA-910A8E84232F}"/>
              </a:ext>
            </a:extLst>
          </p:cNvPr>
          <p:cNvCxnSpPr>
            <a:cxnSpLocks/>
          </p:cNvCxnSpPr>
          <p:nvPr/>
        </p:nvCxnSpPr>
        <p:spPr>
          <a:xfrm>
            <a:off x="1980158" y="3916472"/>
            <a:ext cx="477325" cy="45511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2107B2C-E8B6-604E-A9D6-676260CAFD69}"/>
              </a:ext>
            </a:extLst>
          </p:cNvPr>
          <p:cNvCxnSpPr>
            <a:cxnSpLocks/>
          </p:cNvCxnSpPr>
          <p:nvPr/>
        </p:nvCxnSpPr>
        <p:spPr>
          <a:xfrm flipH="1">
            <a:off x="2081702" y="4920642"/>
            <a:ext cx="288850" cy="49060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1C8F73A-0425-AB4F-AFE5-330B1BBA9D46}"/>
              </a:ext>
            </a:extLst>
          </p:cNvPr>
          <p:cNvCxnSpPr>
            <a:cxnSpLocks/>
          </p:cNvCxnSpPr>
          <p:nvPr/>
        </p:nvCxnSpPr>
        <p:spPr>
          <a:xfrm>
            <a:off x="2635688" y="4910205"/>
            <a:ext cx="360415" cy="488515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13A2BE0-506A-5F47-A6D7-95065B8CC29F}"/>
              </a:ext>
            </a:extLst>
          </p:cNvPr>
          <p:cNvCxnSpPr>
            <a:cxnSpLocks/>
          </p:cNvCxnSpPr>
          <p:nvPr/>
        </p:nvCxnSpPr>
        <p:spPr>
          <a:xfrm>
            <a:off x="4253632" y="3872629"/>
            <a:ext cx="9687" cy="475990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ADAEBAB-8C8F-7E43-992D-5BC5C8969764}"/>
              </a:ext>
            </a:extLst>
          </p:cNvPr>
          <p:cNvSpPr/>
          <p:nvPr/>
        </p:nvSpPr>
        <p:spPr bwMode="auto">
          <a:xfrm>
            <a:off x="8502173" y="2492680"/>
            <a:ext cx="1032516" cy="400833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459DE2D-2DC8-8B4C-8B78-069A4E969E67}"/>
              </a:ext>
            </a:extLst>
          </p:cNvPr>
          <p:cNvSpPr/>
          <p:nvPr/>
        </p:nvSpPr>
        <p:spPr bwMode="auto">
          <a:xfrm>
            <a:off x="7264184" y="3396641"/>
            <a:ext cx="1032516" cy="400833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6B1E45C2-CAB2-E445-B552-C69379238343}"/>
              </a:ext>
            </a:extLst>
          </p:cNvPr>
          <p:cNvSpPr/>
          <p:nvPr/>
        </p:nvSpPr>
        <p:spPr bwMode="auto">
          <a:xfrm>
            <a:off x="8581504" y="3411255"/>
            <a:ext cx="1032516" cy="400833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EE92880C-DB5A-2649-8640-4A14DE98A17C}"/>
              </a:ext>
            </a:extLst>
          </p:cNvPr>
          <p:cNvSpPr/>
          <p:nvPr/>
        </p:nvSpPr>
        <p:spPr bwMode="auto">
          <a:xfrm>
            <a:off x="10011559" y="3450920"/>
            <a:ext cx="1032516" cy="400833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0D49DA1C-1CE2-5742-84BF-110FA1E8367B}"/>
              </a:ext>
            </a:extLst>
          </p:cNvPr>
          <p:cNvSpPr/>
          <p:nvPr/>
        </p:nvSpPr>
        <p:spPr bwMode="auto">
          <a:xfrm>
            <a:off x="6266277" y="4453002"/>
            <a:ext cx="1032516" cy="400833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3D20FAEE-E71B-3343-8ACE-75C82025E60C}"/>
              </a:ext>
            </a:extLst>
          </p:cNvPr>
          <p:cNvSpPr/>
          <p:nvPr/>
        </p:nvSpPr>
        <p:spPr bwMode="auto">
          <a:xfrm>
            <a:off x="7832030" y="4465529"/>
            <a:ext cx="1032516" cy="400833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E6648D3-80CE-8F4C-8A34-06C3DD8A2FF8}"/>
              </a:ext>
            </a:extLst>
          </p:cNvPr>
          <p:cNvSpPr/>
          <p:nvPr/>
        </p:nvSpPr>
        <p:spPr bwMode="auto">
          <a:xfrm>
            <a:off x="10049138" y="4440476"/>
            <a:ext cx="1032516" cy="400833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519D78BB-4764-B54A-8630-E68135C85F7A}"/>
              </a:ext>
            </a:extLst>
          </p:cNvPr>
          <p:cNvSpPr/>
          <p:nvPr/>
        </p:nvSpPr>
        <p:spPr bwMode="auto">
          <a:xfrm>
            <a:off x="7143099" y="5517715"/>
            <a:ext cx="1032516" cy="400833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54FD693-22E4-8B44-AED5-C452B2EE9429}"/>
              </a:ext>
            </a:extLst>
          </p:cNvPr>
          <p:cNvSpPr/>
          <p:nvPr/>
        </p:nvSpPr>
        <p:spPr bwMode="auto">
          <a:xfrm>
            <a:off x="8621170" y="5517715"/>
            <a:ext cx="1032516" cy="400833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D62BA6F-2224-3141-AA47-23A2D56FBE62}"/>
              </a:ext>
            </a:extLst>
          </p:cNvPr>
          <p:cNvCxnSpPr>
            <a:cxnSpLocks/>
          </p:cNvCxnSpPr>
          <p:nvPr/>
        </p:nvCxnSpPr>
        <p:spPr>
          <a:xfrm>
            <a:off x="9051100" y="2933177"/>
            <a:ext cx="9687" cy="475990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C0052FE-2A4B-0D4D-9892-27E3CBF2FA78}"/>
              </a:ext>
            </a:extLst>
          </p:cNvPr>
          <p:cNvCxnSpPr>
            <a:cxnSpLocks/>
          </p:cNvCxnSpPr>
          <p:nvPr/>
        </p:nvCxnSpPr>
        <p:spPr>
          <a:xfrm>
            <a:off x="9103292" y="2910213"/>
            <a:ext cx="859369" cy="47390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33DDA11-B2C1-BF4D-9CFE-A9C2D2B84EC3}"/>
              </a:ext>
            </a:extLst>
          </p:cNvPr>
          <p:cNvCxnSpPr>
            <a:cxnSpLocks/>
          </p:cNvCxnSpPr>
          <p:nvPr/>
        </p:nvCxnSpPr>
        <p:spPr>
          <a:xfrm flipH="1">
            <a:off x="8334276" y="2924827"/>
            <a:ext cx="608264" cy="44676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42FC393-C085-7242-AE18-23FF3E22D6FB}"/>
              </a:ext>
            </a:extLst>
          </p:cNvPr>
          <p:cNvCxnSpPr>
            <a:cxnSpLocks/>
          </p:cNvCxnSpPr>
          <p:nvPr/>
        </p:nvCxnSpPr>
        <p:spPr>
          <a:xfrm flipH="1">
            <a:off x="6895872" y="3891419"/>
            <a:ext cx="608264" cy="44676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E025D65-9366-754E-83D2-1A64192DE9A8}"/>
              </a:ext>
            </a:extLst>
          </p:cNvPr>
          <p:cNvCxnSpPr>
            <a:cxnSpLocks/>
          </p:cNvCxnSpPr>
          <p:nvPr/>
        </p:nvCxnSpPr>
        <p:spPr>
          <a:xfrm>
            <a:off x="7869479" y="3868455"/>
            <a:ext cx="477325" cy="45511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DA2FD73-C64E-3B4B-9FE3-FE07531367DD}"/>
              </a:ext>
            </a:extLst>
          </p:cNvPr>
          <p:cNvCxnSpPr>
            <a:cxnSpLocks/>
          </p:cNvCxnSpPr>
          <p:nvPr/>
        </p:nvCxnSpPr>
        <p:spPr>
          <a:xfrm>
            <a:off x="10481155" y="3949873"/>
            <a:ext cx="9687" cy="475990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CE7B14D-9DAA-2D42-9C6E-4ECA50CDBEF3}"/>
              </a:ext>
            </a:extLst>
          </p:cNvPr>
          <p:cNvCxnSpPr>
            <a:cxnSpLocks/>
          </p:cNvCxnSpPr>
          <p:nvPr/>
        </p:nvCxnSpPr>
        <p:spPr>
          <a:xfrm flipH="1">
            <a:off x="7933444" y="4960308"/>
            <a:ext cx="288850" cy="490602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DCF6DDB-8F1D-BF41-B049-FFB67DE2C9C0}"/>
              </a:ext>
            </a:extLst>
          </p:cNvPr>
          <p:cNvCxnSpPr>
            <a:cxnSpLocks/>
          </p:cNvCxnSpPr>
          <p:nvPr/>
        </p:nvCxnSpPr>
        <p:spPr>
          <a:xfrm>
            <a:off x="8487430" y="4949871"/>
            <a:ext cx="360415" cy="488515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sp>
        <p:nvSpPr>
          <p:cNvPr id="40" name="Footer Placeholder 2">
            <a:extLst>
              <a:ext uri="{FF2B5EF4-FFF2-40B4-BE49-F238E27FC236}">
                <a16:creationId xmlns:a16="http://schemas.microsoft.com/office/drawing/2014/main" id="{A24A0265-B362-5745-AB80-ED708D5CB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A66C4-112D-C949-B281-9B4127BD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F465-AFEB-B74F-8E18-CC7FF09C3752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6962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EEB7-5CAB-6A4D-A10D-CB8793B5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988803-8034-3F41-8A04-8C7FD10E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are “parents” and “children”?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C1DC-6B27-CF4B-B790-3DCBB4CA3A4C}"/>
              </a:ext>
            </a:extLst>
          </p:cNvPr>
          <p:cNvSpPr txBox="1"/>
          <p:nvPr/>
        </p:nvSpPr>
        <p:spPr>
          <a:xfrm>
            <a:off x="614149" y="1665027"/>
            <a:ext cx="105551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They are a way of connecting entities together.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1. One sample is split into several vials and each of them is used for different types of measurements.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F338D-DF53-2B44-83A4-3D7FF70498DC}"/>
              </a:ext>
            </a:extLst>
          </p:cNvPr>
          <p:cNvSpPr txBox="1"/>
          <p:nvPr/>
        </p:nvSpPr>
        <p:spPr>
          <a:xfrm>
            <a:off x="586854" y="4708476"/>
            <a:ext cx="703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You write a protocol, and want to keep track of the samples used.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ACA18A-8B5C-1247-ABF5-D372A131F976}"/>
              </a:ext>
            </a:extLst>
          </p:cNvPr>
          <p:cNvSpPr txBox="1"/>
          <p:nvPr/>
        </p:nvSpPr>
        <p:spPr>
          <a:xfrm>
            <a:off x="7387002" y="3749792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The Blood Sample is parent of t</a:t>
            </a:r>
            <a:r>
              <a:rPr lang="en-GB" sz="1400" i="1" dirty="0"/>
              <a:t>he</a:t>
            </a:r>
            <a:r>
              <a:rPr lang="en-CH" sz="1400" i="1" dirty="0"/>
              <a:t> samples in each vial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BDCEA3-29C4-C94B-9930-630F377CA13A}"/>
              </a:ext>
            </a:extLst>
          </p:cNvPr>
          <p:cNvSpPr txBox="1"/>
          <p:nvPr/>
        </p:nvSpPr>
        <p:spPr>
          <a:xfrm>
            <a:off x="7489242" y="5813253"/>
            <a:ext cx="447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Chemical X and Sample Y are parents of the protocol</a:t>
            </a:r>
            <a:endParaRPr lang="en-CH" sz="1400" i="1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127D70-DEF1-D54C-9E7D-986D4EAA9541}"/>
              </a:ext>
            </a:extLst>
          </p:cNvPr>
          <p:cNvGrpSpPr/>
          <p:nvPr/>
        </p:nvGrpSpPr>
        <p:grpSpPr>
          <a:xfrm>
            <a:off x="3944871" y="5287224"/>
            <a:ext cx="2983486" cy="1290525"/>
            <a:chOff x="3944871" y="5287224"/>
            <a:chExt cx="2983486" cy="1290525"/>
          </a:xfrm>
        </p:grpSpPr>
        <p:sp>
          <p:nvSpPr>
            <p:cNvPr id="50" name="Rounded Rectangle 29">
              <a:extLst>
                <a:ext uri="{FF2B5EF4-FFF2-40B4-BE49-F238E27FC236}">
                  <a16:creationId xmlns:a16="http://schemas.microsoft.com/office/drawing/2014/main" id="{69AA7A46-49DB-8547-B5E7-789AE452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871" y="5291935"/>
              <a:ext cx="1130490" cy="386893"/>
            </a:xfrm>
            <a:prstGeom prst="roundRect">
              <a:avLst>
                <a:gd name="adj" fmla="val 16667"/>
              </a:avLst>
            </a:prstGeom>
            <a:solidFill>
              <a:srgbClr val="1269B0">
                <a:lumMod val="20000"/>
                <a:lumOff val="80000"/>
              </a:srgbClr>
            </a:solidFill>
            <a:ln w="38100" cap="rnd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marL="0" marR="0" lvl="0" indent="0" defTabSz="914400" eaLnBrk="1" fontAlgn="auto" latinLnBrk="0" hangingPunct="1">
                <a:lnSpc>
                  <a:spcPts val="13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1281DC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Chemical X</a:t>
              </a:r>
            </a:p>
          </p:txBody>
        </p:sp>
        <p:sp>
          <p:nvSpPr>
            <p:cNvPr id="51" name="Rounded Rectangle 29">
              <a:extLst>
                <a:ext uri="{FF2B5EF4-FFF2-40B4-BE49-F238E27FC236}">
                  <a16:creationId xmlns:a16="http://schemas.microsoft.com/office/drawing/2014/main" id="{685E65C4-CC2B-374B-8499-2800FBC2D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867" y="5287224"/>
              <a:ext cx="1130490" cy="386893"/>
            </a:xfrm>
            <a:prstGeom prst="roundRect">
              <a:avLst>
                <a:gd name="adj" fmla="val 16667"/>
              </a:avLst>
            </a:prstGeom>
            <a:solidFill>
              <a:srgbClr val="1269B0">
                <a:lumMod val="20000"/>
                <a:lumOff val="80000"/>
              </a:srgbClr>
            </a:solidFill>
            <a:ln w="38100" cap="rnd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marL="0" marR="0" lvl="0" indent="0" defTabSz="914400" eaLnBrk="1" fontAlgn="auto" latinLnBrk="0" hangingPunct="1">
                <a:lnSpc>
                  <a:spcPts val="13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1281DC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Sample Y</a:t>
              </a:r>
            </a:p>
          </p:txBody>
        </p:sp>
        <p:sp>
          <p:nvSpPr>
            <p:cNvPr id="52" name="Rounded Rectangle 29">
              <a:extLst>
                <a:ext uri="{FF2B5EF4-FFF2-40B4-BE49-F238E27FC236}">
                  <a16:creationId xmlns:a16="http://schemas.microsoft.com/office/drawing/2014/main" id="{0B2368C4-C332-C248-92FD-407D87E78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222" y="6190856"/>
              <a:ext cx="983303" cy="386893"/>
            </a:xfrm>
            <a:prstGeom prst="roundRect">
              <a:avLst>
                <a:gd name="adj" fmla="val 16667"/>
              </a:avLst>
            </a:prstGeom>
            <a:solidFill>
              <a:srgbClr val="1269B0">
                <a:lumMod val="20000"/>
                <a:lumOff val="80000"/>
              </a:srgbClr>
            </a:solidFill>
            <a:ln w="38100" cap="rnd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marL="0" marR="0" lvl="0" indent="0" defTabSz="914400" eaLnBrk="1" fontAlgn="auto" latinLnBrk="0" hangingPunct="1">
                <a:lnSpc>
                  <a:spcPts val="13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1281DC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Protocol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FCDBF94-AC73-3E43-B52B-AC945C51D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9279" y="5766920"/>
              <a:ext cx="357176" cy="345118"/>
            </a:xfrm>
            <a:prstGeom prst="straightConnector1">
              <a:avLst/>
            </a:prstGeom>
            <a:solidFill>
              <a:srgbClr val="1269B0">
                <a:lumMod val="20000"/>
                <a:lumOff val="80000"/>
              </a:srgbClr>
            </a:solidFill>
            <a:ln w="38100" cap="rnd" cmpd="sng" algn="ctr">
              <a:solidFill>
                <a:sysClr val="window" lastClr="FFFFFF"/>
              </a:solidFill>
              <a:prstDash val="solid"/>
              <a:headEnd type="none" w="med" len="med"/>
              <a:tailEnd type="triangle"/>
            </a:ln>
            <a:effectLst>
              <a:outerShdw blurRad="40000" dist="20000" dir="5400000">
                <a:srgbClr val="000000">
                  <a:alpha val="38000"/>
                </a:srgbClr>
              </a:outerShdw>
            </a:effectLst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1AA6FEC-B531-0B4C-BB75-4CBD4572FB25}"/>
                </a:ext>
              </a:extLst>
            </p:cNvPr>
            <p:cNvCxnSpPr>
              <a:cxnSpLocks/>
            </p:cNvCxnSpPr>
            <p:nvPr/>
          </p:nvCxnSpPr>
          <p:spPr>
            <a:xfrm>
              <a:off x="4804679" y="5728715"/>
              <a:ext cx="529989" cy="366214"/>
            </a:xfrm>
            <a:prstGeom prst="straightConnector1">
              <a:avLst/>
            </a:prstGeom>
            <a:solidFill>
              <a:srgbClr val="1269B0">
                <a:lumMod val="20000"/>
                <a:lumOff val="80000"/>
              </a:srgbClr>
            </a:solidFill>
            <a:ln w="38100" cap="rnd" cmpd="sng" algn="ctr">
              <a:solidFill>
                <a:sysClr val="window" lastClr="FFFFFF"/>
              </a:solidFill>
              <a:prstDash val="solid"/>
              <a:headEnd type="none" w="med" len="med"/>
              <a:tailEnd type="triangle"/>
            </a:ln>
            <a:effectLst>
              <a:outerShdw blurRad="40000" dist="20000" dir="540000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5D56CDA-AB39-4F45-A410-865C727F119C}"/>
              </a:ext>
            </a:extLst>
          </p:cNvPr>
          <p:cNvGrpSpPr/>
          <p:nvPr/>
        </p:nvGrpSpPr>
        <p:grpSpPr>
          <a:xfrm>
            <a:off x="3650538" y="3235691"/>
            <a:ext cx="3368259" cy="1234572"/>
            <a:chOff x="2449469" y="3213338"/>
            <a:chExt cx="3368259" cy="1234572"/>
          </a:xfrm>
        </p:grpSpPr>
        <p:sp>
          <p:nvSpPr>
            <p:cNvPr id="56" name="Rounded Rectangle 29">
              <a:extLst>
                <a:ext uri="{FF2B5EF4-FFF2-40B4-BE49-F238E27FC236}">
                  <a16:creationId xmlns:a16="http://schemas.microsoft.com/office/drawing/2014/main" id="{B13652BB-D7FF-9344-8598-2CB26855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877" y="3213338"/>
              <a:ext cx="1029921" cy="386893"/>
            </a:xfrm>
            <a:prstGeom prst="roundRect">
              <a:avLst>
                <a:gd name="adj" fmla="val 16667"/>
              </a:avLst>
            </a:prstGeom>
            <a:solidFill>
              <a:srgbClr val="1269B0">
                <a:lumMod val="20000"/>
                <a:lumOff val="80000"/>
              </a:srgbClr>
            </a:solidFill>
            <a:ln w="38100" cap="rnd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marL="0" marR="0" lvl="0" indent="0" defTabSz="914400" eaLnBrk="1" fontAlgn="auto" latinLnBrk="0" hangingPunct="1">
                <a:lnSpc>
                  <a:spcPts val="13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1281DC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Blood Sample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2C2171A-ADBE-9A41-B1F9-CBF0CA2C15AF}"/>
                </a:ext>
              </a:extLst>
            </p:cNvPr>
            <p:cNvGrpSpPr/>
            <p:nvPr/>
          </p:nvGrpSpPr>
          <p:grpSpPr>
            <a:xfrm>
              <a:off x="2449469" y="3600231"/>
              <a:ext cx="3368259" cy="847679"/>
              <a:chOff x="2449469" y="3600231"/>
              <a:chExt cx="3368259" cy="847679"/>
            </a:xfrm>
          </p:grpSpPr>
          <p:sp>
            <p:nvSpPr>
              <p:cNvPr id="58" name="Rounded Rectangle 29">
                <a:extLst>
                  <a:ext uri="{FF2B5EF4-FFF2-40B4-BE49-F238E27FC236}">
                    <a16:creationId xmlns:a16="http://schemas.microsoft.com/office/drawing/2014/main" id="{B4274875-8B44-6043-B2BE-095120189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6585" y="4061017"/>
                <a:ext cx="871143" cy="386893"/>
              </a:xfrm>
              <a:prstGeom prst="roundRect">
                <a:avLst>
                  <a:gd name="adj" fmla="val 16667"/>
                </a:avLst>
              </a:prstGeom>
              <a:solidFill>
                <a:srgbClr val="1269B0">
                  <a:lumMod val="20000"/>
                  <a:lumOff val="80000"/>
                </a:srgbClr>
              </a:solidFill>
              <a:ln w="38100" cap="rnd" cmpd="sng" algn="ctr">
                <a:solidFill>
                  <a:sysClr val="window" lastClr="FFFFFF"/>
                </a:solidFill>
                <a:prstDash val="solid"/>
                <a:headEnd/>
                <a:tailEnd/>
              </a:ln>
              <a:effectLst>
                <a:outerShdw blurRad="40000" dist="20000" dir="5400000">
                  <a:srgbClr val="000000">
                    <a:alpha val="38000"/>
                  </a:srgbClr>
                </a:outerShdw>
              </a:effectLst>
            </p:spPr>
            <p:txBody>
              <a:bodyPr anchor="t"/>
              <a:lstStyle/>
              <a:p>
                <a:pPr marL="0" marR="0" lvl="0" indent="0" defTabSz="914400" eaLnBrk="1" fontAlgn="auto" latinLnBrk="0" hangingPunct="1">
                  <a:lnSpc>
                    <a:spcPts val="13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1281DC"/>
                  </a:buClr>
                  <a:buSzTx/>
                  <a:buFontTx/>
                  <a:buNone/>
                  <a:tabLst/>
                  <a:defRPr/>
                </a:pPr>
                <a:r>
                  <a:rPr kumimoji="0" lang="de-DE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Vial</a:t>
                </a:r>
                <a:r>
                  <a:rPr kumimoji="0" lang="de-DE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 3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9A1F3AB-83B0-7140-886E-1C90ED3CE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6798" y="3696019"/>
                <a:ext cx="177422" cy="313898"/>
              </a:xfrm>
              <a:prstGeom prst="straightConnector1">
                <a:avLst/>
              </a:prstGeom>
              <a:solidFill>
                <a:srgbClr val="1269B0">
                  <a:lumMod val="20000"/>
                  <a:lumOff val="80000"/>
                </a:srgbClr>
              </a:solidFill>
              <a:ln w="38100" cap="rnd" cmpd="sng" algn="ctr">
                <a:solidFill>
                  <a:sysClr val="window" lastClr="FFFFFF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0000" dir="540000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60" name="Rounded Rectangle 29">
                <a:extLst>
                  <a:ext uri="{FF2B5EF4-FFF2-40B4-BE49-F238E27FC236}">
                    <a16:creationId xmlns:a16="http://schemas.microsoft.com/office/drawing/2014/main" id="{D6AD26CB-76C3-A141-BD81-21EF8A2F7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6267" y="4061017"/>
                <a:ext cx="871143" cy="386893"/>
              </a:xfrm>
              <a:prstGeom prst="roundRect">
                <a:avLst>
                  <a:gd name="adj" fmla="val 16667"/>
                </a:avLst>
              </a:prstGeom>
              <a:solidFill>
                <a:srgbClr val="1269B0">
                  <a:lumMod val="20000"/>
                  <a:lumOff val="80000"/>
                </a:srgbClr>
              </a:solidFill>
              <a:ln w="38100" cap="rnd" cmpd="sng" algn="ctr">
                <a:solidFill>
                  <a:sysClr val="window" lastClr="FFFFFF"/>
                </a:solidFill>
                <a:prstDash val="solid"/>
                <a:headEnd/>
                <a:tailEnd/>
              </a:ln>
              <a:effectLst>
                <a:outerShdw blurRad="40000" dist="20000" dir="5400000">
                  <a:srgbClr val="000000">
                    <a:alpha val="38000"/>
                  </a:srgbClr>
                </a:outerShdw>
              </a:effectLst>
            </p:spPr>
            <p:txBody>
              <a:bodyPr anchor="t"/>
              <a:lstStyle/>
              <a:p>
                <a:pPr marL="0" marR="0" lvl="0" indent="0" defTabSz="914400" eaLnBrk="1" fontAlgn="auto" latinLnBrk="0" hangingPunct="1">
                  <a:lnSpc>
                    <a:spcPts val="13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1281DC"/>
                  </a:buClr>
                  <a:buSzTx/>
                  <a:buFontTx/>
                  <a:buNone/>
                  <a:tabLst/>
                  <a:defRPr/>
                </a:pPr>
                <a:r>
                  <a:rPr kumimoji="0" lang="de-DE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Vial</a:t>
                </a:r>
                <a:r>
                  <a:rPr kumimoji="0" lang="de-DE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 2</a:t>
                </a:r>
              </a:p>
            </p:txBody>
          </p:sp>
          <p:sp>
            <p:nvSpPr>
              <p:cNvPr id="61" name="Rounded Rectangle 29">
                <a:extLst>
                  <a:ext uri="{FF2B5EF4-FFF2-40B4-BE49-F238E27FC236}">
                    <a16:creationId xmlns:a16="http://schemas.microsoft.com/office/drawing/2014/main" id="{3CE04C09-2AD8-E344-9E72-BF6DB395D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9469" y="4055823"/>
                <a:ext cx="871143" cy="386893"/>
              </a:xfrm>
              <a:prstGeom prst="roundRect">
                <a:avLst>
                  <a:gd name="adj" fmla="val 16667"/>
                </a:avLst>
              </a:prstGeom>
              <a:solidFill>
                <a:srgbClr val="1269B0">
                  <a:lumMod val="20000"/>
                  <a:lumOff val="80000"/>
                </a:srgbClr>
              </a:solidFill>
              <a:ln w="38100" cap="rnd" cmpd="sng" algn="ctr">
                <a:solidFill>
                  <a:sysClr val="window" lastClr="FFFFFF"/>
                </a:solidFill>
                <a:prstDash val="solid"/>
                <a:headEnd/>
                <a:tailEnd/>
              </a:ln>
              <a:effectLst>
                <a:outerShdw blurRad="40000" dist="20000" dir="5400000">
                  <a:srgbClr val="000000">
                    <a:alpha val="38000"/>
                  </a:srgbClr>
                </a:outerShdw>
              </a:effectLst>
            </p:spPr>
            <p:txBody>
              <a:bodyPr anchor="t"/>
              <a:lstStyle/>
              <a:p>
                <a:pPr marL="0" marR="0" lvl="0" indent="0" defTabSz="914400" eaLnBrk="1" fontAlgn="auto" latinLnBrk="0" hangingPunct="1">
                  <a:lnSpc>
                    <a:spcPts val="13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1281DC"/>
                  </a:buClr>
                  <a:buSzTx/>
                  <a:buFontTx/>
                  <a:buNone/>
                  <a:tabLst/>
                  <a:defRPr/>
                </a:pPr>
                <a:r>
                  <a:rPr kumimoji="0" lang="de-DE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Vial</a:t>
                </a:r>
                <a:r>
                  <a:rPr kumimoji="0" lang="de-DE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 1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3151674-61C5-C949-9845-7BA484D1FA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09427" y="3687137"/>
                <a:ext cx="254468" cy="332828"/>
              </a:xfrm>
              <a:prstGeom prst="straightConnector1">
                <a:avLst/>
              </a:prstGeom>
              <a:solidFill>
                <a:srgbClr val="1269B0">
                  <a:lumMod val="20000"/>
                  <a:lumOff val="80000"/>
                </a:srgbClr>
              </a:solidFill>
              <a:ln w="38100" cap="rnd" cmpd="sng" algn="ctr">
                <a:solidFill>
                  <a:sysClr val="window" lastClr="FFFFFF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0000" dir="540000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4427844-6F63-2D40-976C-3FFC506DE437}"/>
                  </a:ext>
                </a:extLst>
              </p:cNvPr>
              <p:cNvCxnSpPr>
                <a:cxnSpLocks/>
                <a:stCxn id="56" idx="2"/>
                <a:endCxn id="60" idx="0"/>
              </p:cNvCxnSpPr>
              <p:nvPr/>
            </p:nvCxnSpPr>
            <p:spPr>
              <a:xfrm>
                <a:off x="4081838" y="3600231"/>
                <a:ext cx="1" cy="460786"/>
              </a:xfrm>
              <a:prstGeom prst="straightConnector1">
                <a:avLst/>
              </a:prstGeom>
              <a:solidFill>
                <a:srgbClr val="1269B0">
                  <a:lumMod val="20000"/>
                  <a:lumOff val="80000"/>
                </a:srgbClr>
              </a:solidFill>
              <a:ln w="38100" cap="rnd" cmpd="sng" algn="ctr">
                <a:solidFill>
                  <a:sysClr val="window" lastClr="FFFFFF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0000" dir="5400000">
                  <a:srgbClr val="000000">
                    <a:alpha val="38000"/>
                  </a:srgbClr>
                </a:outerShdw>
              </a:effectLst>
            </p:spPr>
          </p:cxnSp>
        </p:grpSp>
      </p:grp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12453C76-20F7-654B-ACA0-BCE8F2E2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20B2E-07EE-D84F-B779-18F69F1D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CAFE-1661-AA48-AE16-670F6378B117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244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78678-167A-1049-9B5B-74B82C60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EEB7-5CAB-6A4D-A10D-CB8793B5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988803-8034-3F41-8A04-8C7FD10E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are “parents” and “children”?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C1DC-6B27-CF4B-B790-3DCBB4CA3A4C}"/>
              </a:ext>
            </a:extLst>
          </p:cNvPr>
          <p:cNvSpPr txBox="1"/>
          <p:nvPr/>
        </p:nvSpPr>
        <p:spPr>
          <a:xfrm>
            <a:off x="532262" y="1392072"/>
            <a:ext cx="990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3. You describe an experiment and you want to keep track of the protocol(s) and samples used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3B7DBF-6B3B-FA43-B39F-5D14ADD48564}"/>
              </a:ext>
            </a:extLst>
          </p:cNvPr>
          <p:cNvSpPr txBox="1"/>
          <p:nvPr/>
        </p:nvSpPr>
        <p:spPr>
          <a:xfrm>
            <a:off x="479946" y="4028365"/>
            <a:ext cx="996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4. You make one experiment in several steps and you want to link each step to the previous 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B46FE7-961F-A44D-AAF1-C2BBDEE1C213}"/>
              </a:ext>
            </a:extLst>
          </p:cNvPr>
          <p:cNvSpPr txBox="1"/>
          <p:nvPr/>
        </p:nvSpPr>
        <p:spPr>
          <a:xfrm>
            <a:off x="8239564" y="2686308"/>
            <a:ext cx="3678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Protocol A and Vial 1 are parents of the Lab Experiment 1</a:t>
            </a:r>
            <a:endParaRPr lang="en-CH" sz="1400" i="1" dirty="0"/>
          </a:p>
        </p:txBody>
      </p:sp>
      <p:sp>
        <p:nvSpPr>
          <p:cNvPr id="54" name="Rounded Rectangle 29">
            <a:extLst>
              <a:ext uri="{FF2B5EF4-FFF2-40B4-BE49-F238E27FC236}">
                <a16:creationId xmlns:a16="http://schemas.microsoft.com/office/drawing/2014/main" id="{3628E98F-BF88-4F4C-84A4-A33598CE9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397" y="2185867"/>
            <a:ext cx="1130490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Chemical X</a:t>
            </a:r>
          </a:p>
        </p:txBody>
      </p:sp>
      <p:sp>
        <p:nvSpPr>
          <p:cNvPr id="55" name="Rounded Rectangle 29">
            <a:extLst>
              <a:ext uri="{FF2B5EF4-FFF2-40B4-BE49-F238E27FC236}">
                <a16:creationId xmlns:a16="http://schemas.microsoft.com/office/drawing/2014/main" id="{3B0C5656-A79E-874D-9E1E-8701A2F0E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459" y="2185867"/>
            <a:ext cx="1107948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Sample Y</a:t>
            </a:r>
          </a:p>
        </p:txBody>
      </p:sp>
      <p:sp>
        <p:nvSpPr>
          <p:cNvPr id="56" name="Rounded Rectangle 29">
            <a:extLst>
              <a:ext uri="{FF2B5EF4-FFF2-40B4-BE49-F238E27FC236}">
                <a16:creationId xmlns:a16="http://schemas.microsoft.com/office/drawing/2014/main" id="{9281725E-13A0-3D44-93B5-28AC9464F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009" y="3149600"/>
            <a:ext cx="1107951" cy="283157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Protocol A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D15B3E-99C2-DA4F-AD00-4F5839991DBF}"/>
              </a:ext>
            </a:extLst>
          </p:cNvPr>
          <p:cNvCxnSpPr>
            <a:cxnSpLocks/>
          </p:cNvCxnSpPr>
          <p:nvPr/>
        </p:nvCxnSpPr>
        <p:spPr>
          <a:xfrm flipH="1">
            <a:off x="3919573" y="2643743"/>
            <a:ext cx="1" cy="304175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5C59C07-9865-B94C-A1AC-BD2888486792}"/>
              </a:ext>
            </a:extLst>
          </p:cNvPr>
          <p:cNvCxnSpPr>
            <a:cxnSpLocks/>
          </p:cNvCxnSpPr>
          <p:nvPr/>
        </p:nvCxnSpPr>
        <p:spPr>
          <a:xfrm>
            <a:off x="2859205" y="2622647"/>
            <a:ext cx="529989" cy="366214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sp>
        <p:nvSpPr>
          <p:cNvPr id="59" name="Rounded Rectangle 29">
            <a:extLst>
              <a:ext uri="{FF2B5EF4-FFF2-40B4-BE49-F238E27FC236}">
                <a16:creationId xmlns:a16="http://schemas.microsoft.com/office/drawing/2014/main" id="{F8BD6A64-8BFD-8E4A-AFB8-4AB403CF0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760" y="3840480"/>
            <a:ext cx="1353857" cy="467360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Lab Experiment 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73B7FE-5134-5449-B9FC-C5C595AB71F2}"/>
              </a:ext>
            </a:extLst>
          </p:cNvPr>
          <p:cNvCxnSpPr>
            <a:cxnSpLocks/>
          </p:cNvCxnSpPr>
          <p:nvPr/>
        </p:nvCxnSpPr>
        <p:spPr>
          <a:xfrm>
            <a:off x="4483682" y="3453509"/>
            <a:ext cx="538694" cy="340569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sp>
        <p:nvSpPr>
          <p:cNvPr id="61" name="Rounded Rectangle 29">
            <a:extLst>
              <a:ext uri="{FF2B5EF4-FFF2-40B4-BE49-F238E27FC236}">
                <a16:creationId xmlns:a16="http://schemas.microsoft.com/office/drawing/2014/main" id="{CDFC4EA6-AD93-4042-99B3-21E36CAAC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359" y="2185867"/>
            <a:ext cx="1029921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Blood sample </a:t>
            </a:r>
          </a:p>
        </p:txBody>
      </p:sp>
      <p:sp>
        <p:nvSpPr>
          <p:cNvPr id="62" name="Rounded Rectangle 29">
            <a:extLst>
              <a:ext uri="{FF2B5EF4-FFF2-40B4-BE49-F238E27FC236}">
                <a16:creationId xmlns:a16="http://schemas.microsoft.com/office/drawing/2014/main" id="{EC2A94D0-A840-EE40-BF44-9CA1FC641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137" y="3057235"/>
            <a:ext cx="871143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Vial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08C7E1D-3DC2-0E40-8B9C-7EFB5B90B04E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7597709" y="2622647"/>
            <a:ext cx="0" cy="434588"/>
          </a:xfrm>
          <a:prstGeom prst="straightConnector1">
            <a:avLst/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40282A9-3EA3-0B46-9261-9D4F921659D0}"/>
              </a:ext>
            </a:extLst>
          </p:cNvPr>
          <p:cNvCxnSpPr>
            <a:cxnSpLocks/>
          </p:cNvCxnSpPr>
          <p:nvPr/>
        </p:nvCxnSpPr>
        <p:spPr>
          <a:xfrm flipH="1">
            <a:off x="6264322" y="3414841"/>
            <a:ext cx="869299" cy="420181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sp>
        <p:nvSpPr>
          <p:cNvPr id="65" name="Rounded Rectangle 29">
            <a:extLst>
              <a:ext uri="{FF2B5EF4-FFF2-40B4-BE49-F238E27FC236}">
                <a16:creationId xmlns:a16="http://schemas.microsoft.com/office/drawing/2014/main" id="{0F010AD5-AA2A-7449-9EB6-C12F69ADF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94" y="4851919"/>
            <a:ext cx="1356342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Lab Experiment 1</a:t>
            </a:r>
          </a:p>
        </p:txBody>
      </p:sp>
      <p:sp>
        <p:nvSpPr>
          <p:cNvPr id="66" name="Rounded Rectangle 29">
            <a:extLst>
              <a:ext uri="{FF2B5EF4-FFF2-40B4-BE49-F238E27FC236}">
                <a16:creationId xmlns:a16="http://schemas.microsoft.com/office/drawing/2014/main" id="{01E903D7-B5EF-F947-827D-75D2E34D5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016" y="5591172"/>
            <a:ext cx="1356342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Lab Experiment 2</a:t>
            </a:r>
          </a:p>
        </p:txBody>
      </p:sp>
      <p:sp>
        <p:nvSpPr>
          <p:cNvPr id="67" name="Rounded Rectangle 29">
            <a:extLst>
              <a:ext uri="{FF2B5EF4-FFF2-40B4-BE49-F238E27FC236}">
                <a16:creationId xmlns:a16="http://schemas.microsoft.com/office/drawing/2014/main" id="{E7596CB2-D717-A540-8EBF-373C3A64F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644" y="6303130"/>
            <a:ext cx="1356342" cy="386893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Lab Experiment 3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7E31F3-7449-F744-83E9-F1D3A445DAEA}"/>
              </a:ext>
            </a:extLst>
          </p:cNvPr>
          <p:cNvCxnSpPr>
            <a:cxnSpLocks/>
          </p:cNvCxnSpPr>
          <p:nvPr/>
        </p:nvCxnSpPr>
        <p:spPr>
          <a:xfrm>
            <a:off x="5502322" y="5270311"/>
            <a:ext cx="0" cy="257033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9C9CA22-9A20-4244-81F2-E6D545247366}"/>
              </a:ext>
            </a:extLst>
          </p:cNvPr>
          <p:cNvCxnSpPr>
            <a:cxnSpLocks/>
          </p:cNvCxnSpPr>
          <p:nvPr/>
        </p:nvCxnSpPr>
        <p:spPr>
          <a:xfrm>
            <a:off x="5504597" y="6023213"/>
            <a:ext cx="0" cy="257033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triangle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55600-896F-8F46-9E8F-29A7F547D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2FBE7-0A23-0140-ACDA-A29A57FCE834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439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5" grpId="0" animBg="1"/>
      <p:bldP spid="66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B18F9-1514-E445-9945-F864256F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D93B7-7F0B-0C48-81B8-D200CF99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229D7F-6E59-F143-970B-C2D255CB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Roles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652C76-A81C-0245-8179-4E3790BB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274633"/>
              </p:ext>
            </p:extLst>
          </p:nvPr>
        </p:nvGraphicFramePr>
        <p:xfrm>
          <a:off x="1442720" y="1592714"/>
          <a:ext cx="9286240" cy="4075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3120">
                  <a:extLst>
                    <a:ext uri="{9D8B030D-6E8A-4147-A177-3AD203B41FA5}">
                      <a16:colId xmlns:a16="http://schemas.microsoft.com/office/drawing/2014/main" val="3011903727"/>
                    </a:ext>
                  </a:extLst>
                </a:gridCol>
                <a:gridCol w="4643120">
                  <a:extLst>
                    <a:ext uri="{9D8B030D-6E8A-4147-A177-3AD203B41FA5}">
                      <a16:colId xmlns:a16="http://schemas.microsoft.com/office/drawing/2014/main" val="3370821358"/>
                    </a:ext>
                  </a:extLst>
                </a:gridCol>
              </a:tblGrid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Roles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56839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Observer (Space/Project or Instance)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Read-only access to given spaces/projects or to the whole instance.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937119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Space/Project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+ edit Object, Experiment.</a:t>
                      </a:r>
                    </a:p>
                    <a:p>
                      <a:r>
                        <a:rPr lang="en-US" dirty="0"/>
                        <a:t>Edit Project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505706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Space/Project power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rights +create Projects .</a:t>
                      </a:r>
                    </a:p>
                    <a:p>
                      <a:r>
                        <a:rPr lang="en-US" dirty="0"/>
                        <a:t>Delete object, experiment, project,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00589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Space/Project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user rights+ list roles; create and delete space roles.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226498"/>
                  </a:ext>
                </a:extLst>
              </a:tr>
              <a:tr h="679309">
                <a:tc>
                  <a:txBody>
                    <a:bodyPr/>
                    <a:lstStyle/>
                    <a:p>
                      <a:r>
                        <a:rPr lang="en-US" dirty="0"/>
                        <a:t>Instance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Space admin rights + create types. Has access to everything.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20903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D2F8F-E009-1C44-8D3C-1B76F63A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5035-22AA-664F-BD06-6D5D1CF7713C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8783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Caterina Barillari, </a:t>
            </a:r>
            <a:r>
              <a:rPr lang="de-DE" dirty="0" err="1"/>
              <a:t>Priyasma</a:t>
            </a:r>
            <a:r>
              <a:rPr lang="de-DE" dirty="0"/>
              <a:t> </a:t>
            </a:r>
            <a:r>
              <a:rPr lang="de-DE" dirty="0" err="1"/>
              <a:t>Bhoumik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B395-7A23-1343-BEA0-7C3463C8DBD8}"/>
              </a:ext>
            </a:extLst>
          </p:cNvPr>
          <p:cNvSpPr txBox="1"/>
          <p:nvPr/>
        </p:nvSpPr>
        <p:spPr>
          <a:xfrm>
            <a:off x="566730" y="1221873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Barcodes can be generated &amp; printed after enabling this feature from Settings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98" y="213546"/>
            <a:ext cx="11328400" cy="972000"/>
          </a:xfrm>
        </p:spPr>
        <p:txBody>
          <a:bodyPr anchor="ctr"/>
          <a:lstStyle/>
          <a:p>
            <a:r>
              <a:rPr lang="en-US" dirty="0"/>
              <a:t>Barcode Generator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64A41-F3D5-BD4C-B9FD-965F763BA5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51" y="1925449"/>
            <a:ext cx="9518248" cy="3789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00002-6087-6E43-9361-0072DBC4082B}"/>
              </a:ext>
            </a:extLst>
          </p:cNvPr>
          <p:cNvSpPr txBox="1"/>
          <p:nvPr/>
        </p:nvSpPr>
        <p:spPr>
          <a:xfrm>
            <a:off x="524932" y="5714671"/>
            <a:ext cx="111421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possible to assign existing barcodes to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Doc: </a:t>
            </a:r>
            <a:r>
              <a:rPr lang="en-US" dirty="0">
                <a:hlinkClick r:id="rId3"/>
              </a:rPr>
              <a:t>https://openbis.ch/index.php/docs/user-documentation/inventory/barcodes/</a:t>
            </a:r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5DE0A-B38F-C247-85BE-F7AC481A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D556-44DD-454F-914E-36AA74BB9EB8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7747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A8DB3-0F23-7643-89B5-334D4840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9966-4B6D-E148-8FAB-DB8DC77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3DE5932-4177-0C48-97EE-21FA40B1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66" y="243014"/>
            <a:ext cx="11328400" cy="972000"/>
          </a:xfrm>
        </p:spPr>
        <p:txBody>
          <a:bodyPr anchor="ctr"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42E5A-D3BC-9040-8100-55AD42FFA6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73" y="1872073"/>
            <a:ext cx="9136284" cy="41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3D5A3-97AD-B74F-918A-4FBEE85D714C}"/>
              </a:ext>
            </a:extLst>
          </p:cNvPr>
          <p:cNvSpPr txBox="1"/>
          <p:nvPr/>
        </p:nvSpPr>
        <p:spPr>
          <a:xfrm>
            <a:off x="566731" y="1233053"/>
            <a:ext cx="111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 can be used locally or via </a:t>
            </a:r>
            <a:r>
              <a:rPr lang="en-US" dirty="0" err="1"/>
              <a:t>JupyterHub</a:t>
            </a:r>
            <a:r>
              <a:rPr lang="en-US" dirty="0"/>
              <a:t> server for downstream data analysis.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20FD-A8E0-0F40-9170-757330E3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517A-7E5D-AA4C-8ECE-50EED71C58A2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8958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1B037-D83F-2244-9FCD-4F446C4D2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6045200" cy="355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5FB31DF-6CE0-1241-AFFE-6069F7EAD160}"/>
              </a:ext>
            </a:extLst>
          </p:cNvPr>
          <p:cNvSpPr/>
          <p:nvPr/>
        </p:nvSpPr>
        <p:spPr>
          <a:xfrm>
            <a:off x="3140765" y="1033670"/>
            <a:ext cx="1908314" cy="2147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64785-36D9-B64E-A7A3-CACAD0BF45E3}"/>
              </a:ext>
            </a:extLst>
          </p:cNvPr>
          <p:cNvSpPr/>
          <p:nvPr/>
        </p:nvSpPr>
        <p:spPr>
          <a:xfrm>
            <a:off x="160967" y="1437861"/>
            <a:ext cx="1908314" cy="3644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748AF-CA42-7C43-9E84-C0226600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E38C8-4F66-7044-97A8-D4AD8485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ECD64-A1B9-CD4F-A684-2F8BECD2B9AD}" type="slidenum">
              <a:rPr lang="en-US" smtClean="0"/>
              <a:t>19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61B30F-DEFC-2E42-9E93-81EB31F2F466}"/>
              </a:ext>
            </a:extLst>
          </p:cNvPr>
          <p:cNvSpPr/>
          <p:nvPr/>
        </p:nvSpPr>
        <p:spPr>
          <a:xfrm>
            <a:off x="412333" y="5498328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https://pypi.org/project/jupyterlab-openbis/</a:t>
            </a:r>
            <a:r>
              <a:rPr lang="en-US" dirty="0"/>
              <a:t> </a:t>
            </a:r>
            <a:r>
              <a:rPr lang="en-CH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793E6-0C58-C544-9B86-6A9A231E7377}"/>
              </a:ext>
            </a:extLst>
          </p:cNvPr>
          <p:cNvSpPr/>
          <p:nvPr/>
        </p:nvSpPr>
        <p:spPr>
          <a:xfrm>
            <a:off x="412333" y="5928761"/>
            <a:ext cx="5288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hlinkClick r:id="rId4"/>
              </a:rPr>
              <a:t>https://sissource.ethz.ch/hluetcke/matlab-openbis</a:t>
            </a:r>
            <a:r>
              <a:rPr lang="en-CH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C751C4-6FEE-B448-B74A-18C4E06205B0}"/>
              </a:ext>
            </a:extLst>
          </p:cNvPr>
          <p:cNvGrpSpPr/>
          <p:nvPr/>
        </p:nvGrpSpPr>
        <p:grpSpPr>
          <a:xfrm>
            <a:off x="1660947" y="1670206"/>
            <a:ext cx="8490524" cy="3368566"/>
            <a:chOff x="4046276" y="7673960"/>
            <a:chExt cx="8490524" cy="33685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241E8B2-E134-554C-BC4F-15CC37C18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6276" y="7673960"/>
              <a:ext cx="4099447" cy="336856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460D4C-D3E7-4D4F-9793-9AF110935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56" t="45489" r="34295" b="15383"/>
            <a:stretch/>
          </p:blipFill>
          <p:spPr>
            <a:xfrm>
              <a:off x="8217731" y="7673960"/>
              <a:ext cx="4319069" cy="2253699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47A18-5CCC-6C40-8AE9-3802BB50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EF79E-2C62-BF48-99C8-4C8DB530732B}" type="datetime1">
              <a:rPr lang="de-CH" smtClean="0"/>
              <a:t>22.11.21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E5DE5B-6334-D349-BDB0-40C11FED8551}"/>
              </a:ext>
            </a:extLst>
          </p:cNvPr>
          <p:cNvGrpSpPr/>
          <p:nvPr/>
        </p:nvGrpSpPr>
        <p:grpSpPr>
          <a:xfrm>
            <a:off x="6554037" y="2718904"/>
            <a:ext cx="5587163" cy="3911600"/>
            <a:chOff x="6554037" y="2718904"/>
            <a:chExt cx="5587163" cy="39116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2D4313-3E41-BE47-9938-1475E76F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8600" y="2718904"/>
              <a:ext cx="5562600" cy="39116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4A9CD5-F544-E741-B9EB-1B34BE558320}"/>
                </a:ext>
              </a:extLst>
            </p:cNvPr>
            <p:cNvSpPr/>
            <p:nvPr/>
          </p:nvSpPr>
          <p:spPr>
            <a:xfrm>
              <a:off x="6554037" y="5446643"/>
              <a:ext cx="2192397" cy="490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02614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30AEA-A930-9146-8ACE-8FCF3F86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Caterina Barillari, Priyasma Bhoumik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1118-54F2-E148-A647-4BD8A5B2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D2F4-17D2-4C26-B9FE-651252F5F85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3F4BB-F084-B94A-B3D5-A1B3BD5F4BAC}"/>
              </a:ext>
            </a:extLst>
          </p:cNvPr>
          <p:cNvSpPr/>
          <p:nvPr/>
        </p:nvSpPr>
        <p:spPr>
          <a:xfrm>
            <a:off x="184484" y="1357745"/>
            <a:ext cx="1200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3"/>
              </a:rPr>
              <a:t>https://openbis-training.ethz.ch/openbis/webapp/eln-lims/?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A29EAE-8D5F-E44D-ACBC-9CFD0E70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85" y="2667698"/>
            <a:ext cx="5643185" cy="331199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F731E-A2DB-BC41-BBD5-F310767A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F2E3D-70E6-0E45-AEB6-C7CBBB12C8CE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46351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6C668-B71C-E649-B5C4-9E7C7ED8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F6605-40EB-784F-BE57-C78EEDA2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0600AC-4412-9B4F-B68D-0B005B39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Data ingestion into openBIS</a:t>
            </a:r>
          </a:p>
        </p:txBody>
      </p:sp>
      <p:sp>
        <p:nvSpPr>
          <p:cNvPr id="30" name="Striped Right Arrow 21">
            <a:extLst>
              <a:ext uri="{FF2B5EF4-FFF2-40B4-BE49-F238E27FC236}">
                <a16:creationId xmlns:a16="http://schemas.microsoft.com/office/drawing/2014/main" id="{9856A1EA-BF5A-C44D-B770-1811561122E4}"/>
              </a:ext>
            </a:extLst>
          </p:cNvPr>
          <p:cNvSpPr/>
          <p:nvPr/>
        </p:nvSpPr>
        <p:spPr>
          <a:xfrm rot="2036568">
            <a:off x="4198041" y="3228897"/>
            <a:ext cx="1019547" cy="309075"/>
          </a:xfrm>
          <a:prstGeom prst="stripedRightArrow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en-US" sz="1799" kern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31" name="Striped Right Arrow 21">
            <a:extLst>
              <a:ext uri="{FF2B5EF4-FFF2-40B4-BE49-F238E27FC236}">
                <a16:creationId xmlns:a16="http://schemas.microsoft.com/office/drawing/2014/main" id="{85C24184-C5D8-E84F-B9A8-0A89166A4824}"/>
              </a:ext>
            </a:extLst>
          </p:cNvPr>
          <p:cNvSpPr/>
          <p:nvPr/>
        </p:nvSpPr>
        <p:spPr>
          <a:xfrm rot="20285647">
            <a:off x="3953950" y="5125669"/>
            <a:ext cx="1019547" cy="309075"/>
          </a:xfrm>
          <a:prstGeom prst="stripedRightArrow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en-US" sz="1799" kern="0">
              <a:solidFill>
                <a:sysClr val="window" lastClr="FFFFFF"/>
              </a:solidFill>
              <a:latin typeface="Arial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1E6100-0697-C746-80F7-BF3219E952D5}"/>
              </a:ext>
            </a:extLst>
          </p:cNvPr>
          <p:cNvGrpSpPr/>
          <p:nvPr/>
        </p:nvGrpSpPr>
        <p:grpSpPr>
          <a:xfrm>
            <a:off x="5225932" y="1749607"/>
            <a:ext cx="6966068" cy="3891085"/>
            <a:chOff x="5438389" y="1727538"/>
            <a:chExt cx="6756729" cy="377415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05D89D-1910-2742-B270-6E2BC007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0200" y="1727538"/>
              <a:ext cx="6704918" cy="3774152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1DA8A86-A15B-B644-9D9F-5F4D901ABFEF}"/>
                </a:ext>
              </a:extLst>
            </p:cNvPr>
            <p:cNvGrpSpPr/>
            <p:nvPr/>
          </p:nvGrpSpPr>
          <p:grpSpPr>
            <a:xfrm>
              <a:off x="5438389" y="3429000"/>
              <a:ext cx="2342394" cy="2072691"/>
              <a:chOff x="5438389" y="3429000"/>
              <a:chExt cx="2342394" cy="207269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211DF0-C1ED-C449-A4BE-BDAC77E0DB1E}"/>
                  </a:ext>
                </a:extLst>
              </p:cNvPr>
              <p:cNvSpPr/>
              <p:nvPr/>
            </p:nvSpPr>
            <p:spPr>
              <a:xfrm>
                <a:off x="5438389" y="3721431"/>
                <a:ext cx="1559206" cy="178026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A77C17-DE77-B54A-8471-91E7F79E43F6}"/>
                  </a:ext>
                </a:extLst>
              </p:cNvPr>
              <p:cNvSpPr txBox="1"/>
              <p:nvPr/>
            </p:nvSpPr>
            <p:spPr>
              <a:xfrm>
                <a:off x="6318028" y="3429000"/>
                <a:ext cx="1462755" cy="33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99" b="1" dirty="0">
                    <a:solidFill>
                      <a:srgbClr val="C00000"/>
                    </a:solidFill>
                  </a:rPr>
                  <a:t>Data files</a:t>
                </a: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F2204D5-9486-DE4F-A017-EF27A3EFD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" b="53804"/>
          <a:stretch/>
        </p:blipFill>
        <p:spPr>
          <a:xfrm>
            <a:off x="334728" y="1341383"/>
            <a:ext cx="4157589" cy="1661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124B7F-D26D-494B-8010-9A1FF5256C10}"/>
              </a:ext>
            </a:extLst>
          </p:cNvPr>
          <p:cNvSpPr/>
          <p:nvPr/>
        </p:nvSpPr>
        <p:spPr>
          <a:xfrm>
            <a:off x="964691" y="1590485"/>
            <a:ext cx="367963" cy="159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D1129-8010-674C-AACE-93F385C7FE0A}"/>
              </a:ext>
            </a:extLst>
          </p:cNvPr>
          <p:cNvSpPr txBox="1"/>
          <p:nvPr/>
        </p:nvSpPr>
        <p:spPr>
          <a:xfrm>
            <a:off x="1148663" y="1035304"/>
            <a:ext cx="23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1. </a:t>
            </a:r>
            <a:r>
              <a:rPr lang="en-GB" b="1" dirty="0"/>
              <a:t>V</a:t>
            </a:r>
            <a:r>
              <a:rPr lang="en-CH" b="1" dirty="0"/>
              <a:t>ia web interface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86FE76-E2FD-944B-B8CF-9D2CA657343B}"/>
              </a:ext>
            </a:extLst>
          </p:cNvPr>
          <p:cNvGrpSpPr/>
          <p:nvPr/>
        </p:nvGrpSpPr>
        <p:grpSpPr>
          <a:xfrm>
            <a:off x="605690" y="4650475"/>
            <a:ext cx="3080127" cy="2029146"/>
            <a:chOff x="641775" y="3815478"/>
            <a:chExt cx="3755437" cy="24740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4F898E-4326-2E44-8A26-BAB645D665FD}"/>
                </a:ext>
              </a:extLst>
            </p:cNvPr>
            <p:cNvSpPr txBox="1"/>
            <p:nvPr/>
          </p:nvSpPr>
          <p:spPr>
            <a:xfrm>
              <a:off x="3069604" y="5158891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d</a:t>
              </a:r>
              <a:r>
                <a:rPr lang="en-CH" sz="1400" i="1" dirty="0"/>
                <a:t>ropbox </a:t>
              </a:r>
              <a:r>
                <a:rPr lang="en-CH" sz="1400" dirty="0"/>
                <a:t>folder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A4037BB-B8CF-004D-80DE-89B06A5A0C0C}"/>
                </a:ext>
              </a:extLst>
            </p:cNvPr>
            <p:cNvGrpSpPr/>
            <p:nvPr/>
          </p:nvGrpSpPr>
          <p:grpSpPr>
            <a:xfrm>
              <a:off x="641775" y="3815478"/>
              <a:ext cx="3634734" cy="2474031"/>
              <a:chOff x="641775" y="3815478"/>
              <a:chExt cx="3634734" cy="247403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4805C4-6EBA-7647-A550-99C63B01B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4258" y="5194232"/>
                <a:ext cx="1159705" cy="1095277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21AA61F-9ABA-F14B-86D8-4A4EA883DEF3}"/>
                  </a:ext>
                </a:extLst>
              </p:cNvPr>
              <p:cNvGrpSpPr/>
              <p:nvPr/>
            </p:nvGrpSpPr>
            <p:grpSpPr>
              <a:xfrm>
                <a:off x="1354537" y="4169089"/>
                <a:ext cx="427677" cy="526788"/>
                <a:chOff x="6334496" y="1609716"/>
                <a:chExt cx="1060704" cy="130651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BDD22398-C807-164A-B44C-E7206FBDF466}"/>
                    </a:ext>
                  </a:extLst>
                </p:cNvPr>
                <p:cNvSpPr/>
                <p:nvPr/>
              </p:nvSpPr>
              <p:spPr>
                <a:xfrm>
                  <a:off x="6548807" y="1609716"/>
                  <a:ext cx="632082" cy="63208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4" name="Triangle 13">
                  <a:extLst>
                    <a:ext uri="{FF2B5EF4-FFF2-40B4-BE49-F238E27FC236}">
                      <a16:creationId xmlns:a16="http://schemas.microsoft.com/office/drawing/2014/main" id="{0B04E9E8-0710-3441-983A-7AF85A973776}"/>
                    </a:ext>
                  </a:extLst>
                </p:cNvPr>
                <p:cNvSpPr/>
                <p:nvPr/>
              </p:nvSpPr>
              <p:spPr>
                <a:xfrm>
                  <a:off x="6334496" y="2001830"/>
                  <a:ext cx="1060704" cy="914400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23B5060-62E9-BB4F-8DF7-2D22B3E0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6014" y="4511533"/>
                <a:ext cx="1120495" cy="765088"/>
              </a:xfrm>
              <a:prstGeom prst="rect">
                <a:avLst/>
              </a:prstGeom>
            </p:spPr>
          </p:pic>
          <p:sp>
            <p:nvSpPr>
              <p:cNvPr id="28" name="Striped Right Arrow 21">
                <a:extLst>
                  <a:ext uri="{FF2B5EF4-FFF2-40B4-BE49-F238E27FC236}">
                    <a16:creationId xmlns:a16="http://schemas.microsoft.com/office/drawing/2014/main" id="{6E3AD6FF-BDF6-0C44-93EF-167256EC184A}"/>
                  </a:ext>
                </a:extLst>
              </p:cNvPr>
              <p:cNvSpPr/>
              <p:nvPr/>
            </p:nvSpPr>
            <p:spPr>
              <a:xfrm rot="1187817">
                <a:off x="2027845" y="4421481"/>
                <a:ext cx="1019547" cy="309075"/>
              </a:xfrm>
              <a:prstGeom prst="stripedRightArrow">
                <a:avLst/>
              </a:prstGeom>
              <a:solidFill>
                <a:schemeClr val="tx2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34">
                  <a:defRPr/>
                </a:pPr>
                <a:endParaRPr lang="en-US" sz="1799" kern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29" name="Striped Right Arrow 21">
                <a:extLst>
                  <a:ext uri="{FF2B5EF4-FFF2-40B4-BE49-F238E27FC236}">
                    <a16:creationId xmlns:a16="http://schemas.microsoft.com/office/drawing/2014/main" id="{A458AA48-3097-D141-A0CF-184E03AC98BA}"/>
                  </a:ext>
                </a:extLst>
              </p:cNvPr>
              <p:cNvSpPr/>
              <p:nvPr/>
            </p:nvSpPr>
            <p:spPr>
              <a:xfrm rot="19936212">
                <a:off x="2037927" y="5174548"/>
                <a:ext cx="1019547" cy="309075"/>
              </a:xfrm>
              <a:prstGeom prst="stripedRightArrow">
                <a:avLst/>
              </a:prstGeom>
              <a:solidFill>
                <a:schemeClr val="tx2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34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E7E96D-3D5F-4849-B785-5F32DF0BEF5E}"/>
                  </a:ext>
                </a:extLst>
              </p:cNvPr>
              <p:cNvSpPr txBox="1"/>
              <p:nvPr/>
            </p:nvSpPr>
            <p:spPr>
              <a:xfrm>
                <a:off x="641775" y="3815478"/>
                <a:ext cx="3104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b="1" dirty="0"/>
                  <a:t>3. </a:t>
                </a:r>
                <a:r>
                  <a:rPr lang="en-GB" b="1" dirty="0"/>
                  <a:t>V</a:t>
                </a:r>
                <a:r>
                  <a:rPr lang="en-CH" b="1" dirty="0"/>
                  <a:t>ia </a:t>
                </a:r>
                <a:r>
                  <a:rPr lang="en-CH" b="1" i="1" dirty="0"/>
                  <a:t>dropbox</a:t>
                </a:r>
                <a:r>
                  <a:rPr lang="en-CH" b="1" dirty="0"/>
                  <a:t> mechanism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668381-A793-4E47-A88A-DE13646D7650}"/>
                  </a:ext>
                </a:extLst>
              </p:cNvPr>
              <p:cNvSpPr txBox="1"/>
              <p:nvPr/>
            </p:nvSpPr>
            <p:spPr>
              <a:xfrm rot="1210601">
                <a:off x="2165638" y="4414385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manual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568C56-939E-984A-BF28-22AC5E33D277}"/>
                  </a:ext>
                </a:extLst>
              </p:cNvPr>
              <p:cNvSpPr txBox="1"/>
              <p:nvPr/>
            </p:nvSpPr>
            <p:spPr>
              <a:xfrm rot="19966670">
                <a:off x="2067053" y="5174279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automatic</a:t>
                </a:r>
                <a:endParaRPr lang="en-CH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D2C7EA-D277-BD4A-ADA4-7CE8A12FCC77}"/>
              </a:ext>
            </a:extLst>
          </p:cNvPr>
          <p:cNvSpPr txBox="1"/>
          <p:nvPr/>
        </p:nvSpPr>
        <p:spPr>
          <a:xfrm>
            <a:off x="1293152" y="3130618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2. </a:t>
            </a:r>
            <a:r>
              <a:rPr lang="en-US" b="1" dirty="0"/>
              <a:t>Via </a:t>
            </a:r>
            <a:r>
              <a:rPr lang="en-US" b="1" dirty="0" err="1"/>
              <a:t>pyBIS</a:t>
            </a:r>
            <a:endParaRPr lang="en-CH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A4614E-EA46-9248-BBFA-A5B04BD4B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0" y="3443930"/>
            <a:ext cx="3499738" cy="952070"/>
          </a:xfrm>
          <a:prstGeom prst="rect">
            <a:avLst/>
          </a:prstGeom>
        </p:spPr>
      </p:pic>
      <p:sp>
        <p:nvSpPr>
          <p:cNvPr id="41" name="Striped Right Arrow 21">
            <a:extLst>
              <a:ext uri="{FF2B5EF4-FFF2-40B4-BE49-F238E27FC236}">
                <a16:creationId xmlns:a16="http://schemas.microsoft.com/office/drawing/2014/main" id="{3035F4F0-DDE9-B940-BAE7-92696B87F66B}"/>
              </a:ext>
            </a:extLst>
          </p:cNvPr>
          <p:cNvSpPr/>
          <p:nvPr/>
        </p:nvSpPr>
        <p:spPr>
          <a:xfrm>
            <a:off x="4043035" y="4100464"/>
            <a:ext cx="1019547" cy="309075"/>
          </a:xfrm>
          <a:prstGeom prst="stripedRightArrow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en-US" sz="1799" kern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F3F139-D48C-7449-A390-0C3CBA93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5021-A924-6E43-A3C6-AFBF15C46590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860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7" grpId="0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8CF5-CE9A-4144-B6EA-7E57D682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Overview of openBIS tutorial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58C6B-8D68-9E45-98EC-BD55CC80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21D8A-CB1E-8E41-9ACB-1563106E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21</a:t>
            </a:fld>
            <a:endParaRPr lang="de-CH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7070C-D6F7-264E-A6B5-B38C5E23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B9EB8-867F-334C-BFA6-96FB4BB02105}" type="datetime1">
              <a:rPr lang="de-CH" noProof="0" smtClean="0"/>
              <a:t>22.11.21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2524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RNA sequencing study of 8 different dog breeds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9AF72-2F28-F947-BCA8-CAF359FEA274}"/>
              </a:ext>
            </a:extLst>
          </p:cNvPr>
          <p:cNvSpPr/>
          <p:nvPr/>
        </p:nvSpPr>
        <p:spPr>
          <a:xfrm>
            <a:off x="431799" y="1592714"/>
            <a:ext cx="1107000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of the study: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 intra breed genetic variability of dogs with special reference to Beagle dog, since Beagles are used as an animal model for compound testing in the pharma industry. </a:t>
            </a:r>
            <a:endParaRPr lang="en-CH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eight different dog breeds are as follows: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Beagle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GSD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Golden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Retriver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Terrier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 Charles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Poodle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Rottweiler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 Highland White Terrier</a:t>
            </a:r>
            <a:endParaRPr lang="en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B3E33C-3805-4043-B8A5-A3C42B78C2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8986" y="2816068"/>
            <a:ext cx="1514513" cy="226930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D76727-C772-9B41-91D3-D6021A1F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F7A4-D0CE-9141-89A8-64F0BB77C07E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02600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9AC65-0371-6240-9FD2-E9E51E655A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028990"/>
            <a:ext cx="303871" cy="60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0B62-9676-D949-BC0B-57200291C5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1" y="2963074"/>
            <a:ext cx="405977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A888C-0BCF-EE4C-966B-6ADE7D255A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95" y="2133182"/>
            <a:ext cx="553223" cy="39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5E3AA-58B5-0B45-A663-5B5C405BEE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982368"/>
            <a:ext cx="303871" cy="607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A6D1D-B425-1347-9CE5-FA8664C9C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2181390"/>
            <a:ext cx="303871" cy="607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798DFA-8EBC-FD45-9C8F-1A4B4AA5E0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2333790"/>
            <a:ext cx="303871" cy="607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0F9D1-EA4E-A540-BD34-137CC668C6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3134768"/>
            <a:ext cx="303871" cy="607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2259EE-26D8-0846-B0F8-027450708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3287168"/>
            <a:ext cx="303871" cy="60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AC067-4F48-8940-8FE7-973DD094F9D7}"/>
              </a:ext>
            </a:extLst>
          </p:cNvPr>
          <p:cNvGrpSpPr/>
          <p:nvPr/>
        </p:nvGrpSpPr>
        <p:grpSpPr>
          <a:xfrm>
            <a:off x="2734434" y="1939630"/>
            <a:ext cx="1516560" cy="2084729"/>
            <a:chOff x="2734434" y="1939630"/>
            <a:chExt cx="1516560" cy="2084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047DC4-D014-724B-BB31-8BB7A2628A95}"/>
                </a:ext>
              </a:extLst>
            </p:cNvPr>
            <p:cNvGrpSpPr/>
            <p:nvPr/>
          </p:nvGrpSpPr>
          <p:grpSpPr>
            <a:xfrm>
              <a:off x="2734434" y="1939630"/>
              <a:ext cx="1516560" cy="2084729"/>
              <a:chOff x="2734434" y="1939630"/>
              <a:chExt cx="1516560" cy="20847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16A85-B89B-6D48-908B-CAA62179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4397" y="1939630"/>
                <a:ext cx="449804" cy="82990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CB45DA-ED68-C54D-A734-0DD5897E9462}"/>
                  </a:ext>
                </a:extLst>
              </p:cNvPr>
              <p:cNvSpPr/>
              <p:nvPr/>
            </p:nvSpPr>
            <p:spPr>
              <a:xfrm>
                <a:off x="2734434" y="2738671"/>
                <a:ext cx="1516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600" dirty="0"/>
                  <a:t>By Vossman - Own work, CC BY-SA 3.0, https://commons.wikimedia.org/w/index.php?curid=7115139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D7A22A-8C89-C44D-952C-B8752E4F5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83337" y="2053128"/>
                <a:ext cx="303871" cy="60774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9679501-7918-794B-8FB2-0E24B1BB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8361" y="3194451"/>
                <a:ext cx="449804" cy="82990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D6ED9-C45B-C941-B7C9-44992404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3070" y="3312539"/>
              <a:ext cx="303871" cy="60774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1E258D9-3B26-CF47-9C20-4A9E4C280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251" y="2335708"/>
            <a:ext cx="2099807" cy="10534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FD59E-FE96-EA44-9FA9-28F53A2555D8}"/>
              </a:ext>
            </a:extLst>
          </p:cNvPr>
          <p:cNvCxnSpPr>
            <a:cxnSpLocks/>
          </p:cNvCxnSpPr>
          <p:nvPr/>
        </p:nvCxnSpPr>
        <p:spPr>
          <a:xfrm>
            <a:off x="2031569" y="2511451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3C950-8BAF-ED46-8787-A83FA757D183}"/>
              </a:ext>
            </a:extLst>
          </p:cNvPr>
          <p:cNvCxnSpPr>
            <a:cxnSpLocks/>
          </p:cNvCxnSpPr>
          <p:nvPr/>
        </p:nvCxnSpPr>
        <p:spPr>
          <a:xfrm>
            <a:off x="1949793" y="3529417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EB331-6BDE-6C44-9BF9-93CA19FF42B4}"/>
              </a:ext>
            </a:extLst>
          </p:cNvPr>
          <p:cNvCxnSpPr>
            <a:cxnSpLocks/>
          </p:cNvCxnSpPr>
          <p:nvPr/>
        </p:nvCxnSpPr>
        <p:spPr>
          <a:xfrm>
            <a:off x="3996410" y="2413510"/>
            <a:ext cx="1087241" cy="3756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B1FE1-68F9-3B41-8D72-4860EEE8D486}"/>
              </a:ext>
            </a:extLst>
          </p:cNvPr>
          <p:cNvCxnSpPr>
            <a:cxnSpLocks/>
          </p:cNvCxnSpPr>
          <p:nvPr/>
        </p:nvCxnSpPr>
        <p:spPr>
          <a:xfrm flipV="1">
            <a:off x="3975266" y="3069893"/>
            <a:ext cx="1108385" cy="418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3C1FE4-4DC8-814A-A4C1-5C107500955A}"/>
              </a:ext>
            </a:extLst>
          </p:cNvPr>
          <p:cNvCxnSpPr/>
          <p:nvPr/>
        </p:nvCxnSpPr>
        <p:spPr>
          <a:xfrm>
            <a:off x="6679580" y="2862439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C2EB582-5EAD-2B4B-84EF-4469E97F58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315" y="2413510"/>
            <a:ext cx="2257366" cy="9728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4E632B-D00A-304A-AAB5-ADDFC46BC7AC}"/>
              </a:ext>
            </a:extLst>
          </p:cNvPr>
          <p:cNvSpPr txBox="1"/>
          <p:nvPr/>
        </p:nvSpPr>
        <p:spPr>
          <a:xfrm>
            <a:off x="1256529" y="4200716"/>
            <a:ext cx="24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extraction from different types of dog tissues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6EBCD3-0053-E949-BACE-3E9AB5F19B47}"/>
              </a:ext>
            </a:extLst>
          </p:cNvPr>
          <p:cNvSpPr txBox="1"/>
          <p:nvPr/>
        </p:nvSpPr>
        <p:spPr>
          <a:xfrm>
            <a:off x="4953339" y="4195521"/>
            <a:ext cx="20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sequencing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CD2C1-3FC4-CF44-9CC7-0854126F9062}"/>
              </a:ext>
            </a:extLst>
          </p:cNvPr>
          <p:cNvSpPr txBox="1"/>
          <p:nvPr/>
        </p:nvSpPr>
        <p:spPr>
          <a:xfrm>
            <a:off x="8004002" y="4200716"/>
            <a:ext cx="24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Analysis of sequencing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2FC31F-FD66-284A-BAB8-1C1D39C385C2}"/>
              </a:ext>
            </a:extLst>
          </p:cNvPr>
          <p:cNvCxnSpPr/>
          <p:nvPr/>
        </p:nvCxnSpPr>
        <p:spPr>
          <a:xfrm>
            <a:off x="10123725" y="2908370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077484D-38AA-4246-9155-A11901B2AC34}"/>
              </a:ext>
            </a:extLst>
          </p:cNvPr>
          <p:cNvSpPr txBox="1"/>
          <p:nvPr/>
        </p:nvSpPr>
        <p:spPr>
          <a:xfrm>
            <a:off x="11025901" y="27120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Results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9DD89-4F74-2343-86E7-AF768464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AC0E-399B-544B-AC59-2B08538F4FAB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456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8F56-D6B6-F44D-8FCA-226BA929B331}"/>
              </a:ext>
            </a:extLst>
          </p:cNvPr>
          <p:cNvSpPr txBox="1"/>
          <p:nvPr/>
        </p:nvSpPr>
        <p:spPr>
          <a:xfrm>
            <a:off x="8235076" y="1889350"/>
            <a:ext cx="1877502" cy="18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Samples</a:t>
            </a:r>
            <a:r>
              <a:rPr lang="en-CH" dirty="0"/>
              <a:t>:</a:t>
            </a:r>
          </a:p>
          <a:p>
            <a:endParaRPr lang="en-CH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Tissues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Chemicals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extracts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5D640-5D1E-C44B-A09D-8707FFC4D54B}"/>
              </a:ext>
            </a:extLst>
          </p:cNvPr>
          <p:cNvSpPr txBox="1"/>
          <p:nvPr/>
        </p:nvSpPr>
        <p:spPr>
          <a:xfrm>
            <a:off x="4444965" y="1889350"/>
            <a:ext cx="2249398" cy="1425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Protocols</a:t>
            </a:r>
            <a:r>
              <a:rPr lang="en-CH" dirty="0"/>
              <a:t>:</a:t>
            </a:r>
          </a:p>
          <a:p>
            <a:endParaRPr lang="en-CH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extraction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70A88-DEF5-2146-9051-87157AB4CCC5}"/>
              </a:ext>
            </a:extLst>
          </p:cNvPr>
          <p:cNvSpPr txBox="1"/>
          <p:nvPr/>
        </p:nvSpPr>
        <p:spPr>
          <a:xfrm>
            <a:off x="654854" y="1889350"/>
            <a:ext cx="2249398" cy="18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E</a:t>
            </a:r>
            <a:r>
              <a:rPr lang="en-GB" b="1" dirty="0"/>
              <a:t>x</a:t>
            </a:r>
            <a:r>
              <a:rPr lang="en-CH" b="1" dirty="0"/>
              <a:t>periments:</a:t>
            </a:r>
          </a:p>
          <a:p>
            <a:endParaRPr lang="en-CH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extraction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RNA sequencing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/>
              <a:t>Data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FF2BD-3935-334C-9CC1-535B2F3E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2ACD-CD1D-2F4C-B4B3-68989ED36189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5005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does the process look like in </a:t>
            </a:r>
            <a:r>
              <a:rPr lang="en-US" dirty="0" err="1"/>
              <a:t>openBIS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C963F-2B5E-EC46-9B86-E6EE105207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1" y="1854515"/>
            <a:ext cx="4761524" cy="3470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6F80F-451C-A14F-86E2-1960DD86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88" y="1974112"/>
            <a:ext cx="6343690" cy="32038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27CBE-3087-A847-BE28-375D9EE6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9C22-A241-7C40-A95D-CA0185C7AA0D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1424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does the process look like in </a:t>
            </a:r>
            <a:r>
              <a:rPr lang="en-US" dirty="0" err="1"/>
              <a:t>openBIS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60DB9-852A-0849-967B-3FB19D18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043" y="2203981"/>
            <a:ext cx="10646228" cy="349347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872C32-129A-C947-831C-F91457E8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2A5AA-B053-9548-91BC-49DF978F73CC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3389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7BA8-B7A0-6A46-B9DF-04A6A2CA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2AF-263C-E54C-A970-09BEB8A4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C8A1C9-D49C-294F-81CB-B5A69687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Management of samples and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223E7-D14F-2843-A286-EC2CCB2F2F6E}"/>
              </a:ext>
            </a:extLst>
          </p:cNvPr>
          <p:cNvSpPr txBox="1"/>
          <p:nvPr/>
        </p:nvSpPr>
        <p:spPr>
          <a:xfrm>
            <a:off x="431801" y="2022451"/>
            <a:ext cx="9302739" cy="3087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register a few samples and one protocol in the inventory, covering different topics: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Single sample registration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Batch registration of samples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Batch modification of samples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How to assign storage positions to samples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How to register a standard lab protocol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9D41F3-D050-5E46-AAAD-C306809D6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92DF2-6086-E74A-895C-CF7814C357EA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1924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7BA8-B7A0-6A46-B9DF-04A6A2CA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32AF-263C-E54C-A970-09BEB8A4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C8A1C9-D49C-294F-81CB-B5A69687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Lab notebook</a:t>
            </a:r>
          </a:p>
        </p:txBody>
      </p:sp>
      <p:cxnSp>
        <p:nvCxnSpPr>
          <p:cNvPr id="17" name="Straight Arrow Connector 33">
            <a:extLst>
              <a:ext uri="{FF2B5EF4-FFF2-40B4-BE49-F238E27FC236}">
                <a16:creationId xmlns:a16="http://schemas.microsoft.com/office/drawing/2014/main" id="{CEA18575-A9F7-FA4B-AAED-0CD55E649E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74923" y="5008738"/>
            <a:ext cx="1437490" cy="1113826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1634F2-D762-AC48-BA87-C233E9843517}"/>
              </a:ext>
            </a:extLst>
          </p:cNvPr>
          <p:cNvSpPr txBox="1"/>
          <p:nvPr/>
        </p:nvSpPr>
        <p:spPr>
          <a:xfrm flipH="1">
            <a:off x="362548" y="4717525"/>
            <a:ext cx="1166137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We will create</a:t>
            </a:r>
            <a:r>
              <a:rPr lang="en-US" b="1" dirty="0"/>
              <a:t> 1 Project, 1 Experiment and 3 Experimental Steps </a:t>
            </a:r>
            <a:r>
              <a:rPr lang="en-US" dirty="0"/>
              <a:t>in your personal space.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We will see how we can </a:t>
            </a:r>
            <a:r>
              <a:rPr lang="en-US" b="1" dirty="0"/>
              <a:t>link</a:t>
            </a:r>
            <a:r>
              <a:rPr lang="en-US" dirty="0"/>
              <a:t> samples and protocols stored in the Inventory to the Experimental Step.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We will </a:t>
            </a:r>
            <a:r>
              <a:rPr lang="en-US" b="1" dirty="0"/>
              <a:t>upload data </a:t>
            </a:r>
            <a:r>
              <a:rPr lang="en-US" dirty="0"/>
              <a:t>to the Experimental Step. </a:t>
            </a:r>
          </a:p>
        </p:txBody>
      </p:sp>
      <p:cxnSp>
        <p:nvCxnSpPr>
          <p:cNvPr id="31" name="Straight Arrow Connector 33">
            <a:extLst>
              <a:ext uri="{FF2B5EF4-FFF2-40B4-BE49-F238E27FC236}">
                <a16:creationId xmlns:a16="http://schemas.microsoft.com/office/drawing/2014/main" id="{13811EA9-3C1C-B141-AABE-4D0A076DEF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94766" y="2509918"/>
            <a:ext cx="1437490" cy="1113826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2" name="Straight Arrow Connector 47">
            <a:extLst>
              <a:ext uri="{FF2B5EF4-FFF2-40B4-BE49-F238E27FC236}">
                <a16:creationId xmlns:a16="http://schemas.microsoft.com/office/drawing/2014/main" id="{E4E85038-C4A8-EE43-9CEC-00AAE4A1BC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47" y="2798090"/>
            <a:ext cx="1465428" cy="1162394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3" name="Straight Arrow Connector 49">
            <a:extLst>
              <a:ext uri="{FF2B5EF4-FFF2-40B4-BE49-F238E27FC236}">
                <a16:creationId xmlns:a16="http://schemas.microsoft.com/office/drawing/2014/main" id="{1FED3A10-AC80-4241-A059-A9DBCAF515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48" y="2798090"/>
            <a:ext cx="1523841" cy="1142967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9322B65-720D-8943-BFA4-DEC843FCA407}"/>
              </a:ext>
            </a:extLst>
          </p:cNvPr>
          <p:cNvSpPr/>
          <p:nvPr/>
        </p:nvSpPr>
        <p:spPr bwMode="auto">
          <a:xfrm>
            <a:off x="2363135" y="1822496"/>
            <a:ext cx="7276833" cy="2598057"/>
          </a:xfrm>
          <a:prstGeom prst="roundRect">
            <a:avLst/>
          </a:prstGeom>
          <a:solidFill>
            <a:srgbClr val="1269B0">
              <a:lumMod val="60000"/>
              <a:lumOff val="4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Int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ra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 breed genetic variability of dogs 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 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C66B1737-4F36-0D44-BFC3-A11F5A3F6B5A}"/>
              </a:ext>
            </a:extLst>
          </p:cNvPr>
          <p:cNvSpPr/>
          <p:nvPr/>
        </p:nvSpPr>
        <p:spPr bwMode="auto">
          <a:xfrm>
            <a:off x="2714293" y="2379784"/>
            <a:ext cx="6475732" cy="1758461"/>
          </a:xfrm>
          <a:prstGeom prst="roundRect">
            <a:avLst/>
          </a:prstGeom>
          <a:solidFill>
            <a:srgbClr val="1269B0">
              <a:lumMod val="40000"/>
              <a:lumOff val="6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RNA analysis of 8 dog breeds 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FAC237C1-6C69-AC4A-AE62-8F16E4C08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679" y="2853792"/>
            <a:ext cx="1877891" cy="1145847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RNA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extraction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7" name="Rounded Rectangle 29">
            <a:extLst>
              <a:ext uri="{FF2B5EF4-FFF2-40B4-BE49-F238E27FC236}">
                <a16:creationId xmlns:a16="http://schemas.microsoft.com/office/drawing/2014/main" id="{A33BFA0E-9F44-B740-B616-FB6EBA4E7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736" y="2883351"/>
            <a:ext cx="1877891" cy="1113826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Sequencing read of RNA extracts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597BCF1-1E5E-6D42-BD2F-16C3373498B0}"/>
              </a:ext>
            </a:extLst>
          </p:cNvPr>
          <p:cNvSpPr/>
          <p:nvPr/>
        </p:nvSpPr>
        <p:spPr bwMode="auto">
          <a:xfrm>
            <a:off x="5438701" y="3437942"/>
            <a:ext cx="1125700" cy="41964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Fasta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files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9" name="Rounded Rectangle 29">
            <a:extLst>
              <a:ext uri="{FF2B5EF4-FFF2-40B4-BE49-F238E27FC236}">
                <a16:creationId xmlns:a16="http://schemas.microsoft.com/office/drawing/2014/main" id="{9ABC2ABE-1FCC-8943-99BD-C1FF9AF74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9508" y="2861579"/>
            <a:ext cx="1877891" cy="1113826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analysis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EF942-67C6-2E44-B8FF-48E92C43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9597-FCF4-B247-AF82-AF5C79998B15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0699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8CF5-CE9A-4144-B6EA-7E57D682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Practical sessions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F7652-644E-6F44-B2C6-54CC0480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BD5E-D7CC-D447-BC56-67C338A9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29</a:t>
            </a:fld>
            <a:endParaRPr lang="de-CH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A5222-F445-5B41-B481-CE6C4735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2052-B76B-5647-8CB5-0DC3EEE82668}" type="datetime1">
              <a:rPr lang="de-CH" noProof="0" smtClean="0"/>
              <a:t>22.11.21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1754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30AEA-A930-9146-8ACE-8FCF3F86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Caterina Barillari, Priyasma Bhoumik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1118-54F2-E148-A647-4BD8A5B2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D2F4-17D2-4C26-B9FE-651252F5F85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644C3-CB17-3947-A825-F034973E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training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C4DA9-F145-4046-85E7-049CB9B81BBE}"/>
              </a:ext>
            </a:extLst>
          </p:cNvPr>
          <p:cNvSpPr txBox="1"/>
          <p:nvPr/>
        </p:nvSpPr>
        <p:spPr>
          <a:xfrm>
            <a:off x="571961" y="1948096"/>
            <a:ext cx="8045792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 to basic openBIS concepts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Hands-on tutorial: </a:t>
            </a:r>
          </a:p>
          <a:p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Registration of samples in </a:t>
            </a:r>
            <a:r>
              <a:rPr lang="en-US" dirty="0" err="1"/>
              <a:t>openBIS</a:t>
            </a:r>
            <a:r>
              <a:rPr lang="en-US" dirty="0"/>
              <a:t> Materials Inventory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Registration of protocols in </a:t>
            </a:r>
            <a:r>
              <a:rPr lang="en-US" dirty="0" err="1"/>
              <a:t>openBIS</a:t>
            </a:r>
            <a:r>
              <a:rPr lang="en-US" dirty="0"/>
              <a:t> Methods Inventory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Recording experiments and uploading data in </a:t>
            </a:r>
            <a:r>
              <a:rPr lang="en-US" dirty="0" err="1"/>
              <a:t>openBIS</a:t>
            </a:r>
            <a:r>
              <a:rPr lang="en-US" dirty="0"/>
              <a:t> Lab notebook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Searching the ELN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Freezing entities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769F4-8800-EE4E-A57D-69A8376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A8FA-BDC7-714E-B6E4-4739D5ED984C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29100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9AC65-0371-6240-9FD2-E9E51E655A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028990"/>
            <a:ext cx="303871" cy="60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0B62-9676-D949-BC0B-57200291C5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1" y="2963074"/>
            <a:ext cx="405977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A888C-0BCF-EE4C-966B-6ADE7D255A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95" y="2133182"/>
            <a:ext cx="553223" cy="39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5E3AA-58B5-0B45-A663-5B5C405BEE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982368"/>
            <a:ext cx="303871" cy="607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A6D1D-B425-1347-9CE5-FA8664C9C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2181390"/>
            <a:ext cx="303871" cy="607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798DFA-8EBC-FD45-9C8F-1A4B4AA5E0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2333790"/>
            <a:ext cx="303871" cy="607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0F9D1-EA4E-A540-BD34-137CC668C6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3134768"/>
            <a:ext cx="303871" cy="607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2259EE-26D8-0846-B0F8-027450708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3287168"/>
            <a:ext cx="303871" cy="60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AC067-4F48-8940-8FE7-973DD094F9D7}"/>
              </a:ext>
            </a:extLst>
          </p:cNvPr>
          <p:cNvGrpSpPr/>
          <p:nvPr/>
        </p:nvGrpSpPr>
        <p:grpSpPr>
          <a:xfrm>
            <a:off x="2734434" y="1939630"/>
            <a:ext cx="1516560" cy="2084729"/>
            <a:chOff x="2734434" y="1939630"/>
            <a:chExt cx="1516560" cy="2084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047DC4-D014-724B-BB31-8BB7A2628A95}"/>
                </a:ext>
              </a:extLst>
            </p:cNvPr>
            <p:cNvGrpSpPr/>
            <p:nvPr/>
          </p:nvGrpSpPr>
          <p:grpSpPr>
            <a:xfrm>
              <a:off x="2734434" y="1939630"/>
              <a:ext cx="1516560" cy="2084729"/>
              <a:chOff x="2734434" y="1939630"/>
              <a:chExt cx="1516560" cy="20847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16A85-B89B-6D48-908B-CAA62179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4397" y="1939630"/>
                <a:ext cx="449804" cy="82990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CB45DA-ED68-C54D-A734-0DD5897E9462}"/>
                  </a:ext>
                </a:extLst>
              </p:cNvPr>
              <p:cNvSpPr/>
              <p:nvPr/>
            </p:nvSpPr>
            <p:spPr>
              <a:xfrm>
                <a:off x="2734434" y="2738671"/>
                <a:ext cx="1516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600" dirty="0"/>
                  <a:t>By Vossman - Own work, CC BY-SA 3.0, https://commons.wikimedia.org/w/index.php?curid=7115139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D7A22A-8C89-C44D-952C-B8752E4F5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83337" y="2053128"/>
                <a:ext cx="303871" cy="60774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9679501-7918-794B-8FB2-0E24B1BB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8361" y="3194451"/>
                <a:ext cx="449804" cy="82990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D6ED9-C45B-C941-B7C9-44992404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3070" y="3312539"/>
              <a:ext cx="303871" cy="60774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1E258D9-3B26-CF47-9C20-4A9E4C280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251" y="2335708"/>
            <a:ext cx="2099807" cy="10534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FD59E-FE96-EA44-9FA9-28F53A2555D8}"/>
              </a:ext>
            </a:extLst>
          </p:cNvPr>
          <p:cNvCxnSpPr>
            <a:cxnSpLocks/>
          </p:cNvCxnSpPr>
          <p:nvPr/>
        </p:nvCxnSpPr>
        <p:spPr>
          <a:xfrm>
            <a:off x="2031569" y="2511451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3C950-8BAF-ED46-8787-A83FA757D183}"/>
              </a:ext>
            </a:extLst>
          </p:cNvPr>
          <p:cNvCxnSpPr>
            <a:cxnSpLocks/>
          </p:cNvCxnSpPr>
          <p:nvPr/>
        </p:nvCxnSpPr>
        <p:spPr>
          <a:xfrm>
            <a:off x="1949793" y="3529417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EB331-6BDE-6C44-9BF9-93CA19FF42B4}"/>
              </a:ext>
            </a:extLst>
          </p:cNvPr>
          <p:cNvCxnSpPr>
            <a:cxnSpLocks/>
          </p:cNvCxnSpPr>
          <p:nvPr/>
        </p:nvCxnSpPr>
        <p:spPr>
          <a:xfrm>
            <a:off x="3996410" y="2413510"/>
            <a:ext cx="1087241" cy="3756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B1FE1-68F9-3B41-8D72-4860EEE8D486}"/>
              </a:ext>
            </a:extLst>
          </p:cNvPr>
          <p:cNvCxnSpPr>
            <a:cxnSpLocks/>
          </p:cNvCxnSpPr>
          <p:nvPr/>
        </p:nvCxnSpPr>
        <p:spPr>
          <a:xfrm flipV="1">
            <a:off x="3975266" y="3069893"/>
            <a:ext cx="1108385" cy="418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3C1FE4-4DC8-814A-A4C1-5C107500955A}"/>
              </a:ext>
            </a:extLst>
          </p:cNvPr>
          <p:cNvCxnSpPr/>
          <p:nvPr/>
        </p:nvCxnSpPr>
        <p:spPr>
          <a:xfrm>
            <a:off x="6679580" y="2862439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C2EB582-5EAD-2B4B-84EF-4469E97F58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315" y="2413510"/>
            <a:ext cx="2257366" cy="9728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4E632B-D00A-304A-AAB5-ADDFC46BC7AC}"/>
              </a:ext>
            </a:extLst>
          </p:cNvPr>
          <p:cNvSpPr txBox="1"/>
          <p:nvPr/>
        </p:nvSpPr>
        <p:spPr>
          <a:xfrm>
            <a:off x="1256529" y="4200716"/>
            <a:ext cx="24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extraction from different types of dog tissues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6EBCD3-0053-E949-BACE-3E9AB5F19B47}"/>
              </a:ext>
            </a:extLst>
          </p:cNvPr>
          <p:cNvSpPr txBox="1"/>
          <p:nvPr/>
        </p:nvSpPr>
        <p:spPr>
          <a:xfrm>
            <a:off x="4953339" y="4195521"/>
            <a:ext cx="20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sequencing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CD2C1-3FC4-CF44-9CC7-0854126F9062}"/>
              </a:ext>
            </a:extLst>
          </p:cNvPr>
          <p:cNvSpPr txBox="1"/>
          <p:nvPr/>
        </p:nvSpPr>
        <p:spPr>
          <a:xfrm>
            <a:off x="8004002" y="4200716"/>
            <a:ext cx="24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Analysis of sequencing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2FC31F-FD66-284A-BAB8-1C1D39C385C2}"/>
              </a:ext>
            </a:extLst>
          </p:cNvPr>
          <p:cNvCxnSpPr/>
          <p:nvPr/>
        </p:nvCxnSpPr>
        <p:spPr>
          <a:xfrm>
            <a:off x="10123725" y="2908370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077484D-38AA-4246-9155-A11901B2AC34}"/>
              </a:ext>
            </a:extLst>
          </p:cNvPr>
          <p:cNvSpPr txBox="1"/>
          <p:nvPr/>
        </p:nvSpPr>
        <p:spPr>
          <a:xfrm>
            <a:off x="11025901" y="27120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Results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9D3DD-A801-384E-9486-3DFF3135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762B-B741-5948-85F0-46B9DF2AA1E8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8905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We start by focusing on the first part of the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9AC65-0371-6240-9FD2-E9E51E655A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028990"/>
            <a:ext cx="303871" cy="60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0B62-9676-D949-BC0B-57200291C5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1" y="2963074"/>
            <a:ext cx="405977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A888C-0BCF-EE4C-966B-6ADE7D255A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95" y="2133182"/>
            <a:ext cx="553223" cy="39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5E3AA-58B5-0B45-A663-5B5C405BEE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982368"/>
            <a:ext cx="303871" cy="607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A6D1D-B425-1347-9CE5-FA8664C9C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2181390"/>
            <a:ext cx="303871" cy="607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798DFA-8EBC-FD45-9C8F-1A4B4AA5E0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2333790"/>
            <a:ext cx="303871" cy="607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0F9D1-EA4E-A540-BD34-137CC668C6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3134768"/>
            <a:ext cx="303871" cy="607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2259EE-26D8-0846-B0F8-027450708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3287168"/>
            <a:ext cx="303871" cy="60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AC067-4F48-8940-8FE7-973DD094F9D7}"/>
              </a:ext>
            </a:extLst>
          </p:cNvPr>
          <p:cNvGrpSpPr/>
          <p:nvPr/>
        </p:nvGrpSpPr>
        <p:grpSpPr>
          <a:xfrm>
            <a:off x="2734434" y="1939630"/>
            <a:ext cx="1516560" cy="2084729"/>
            <a:chOff x="2734434" y="1939630"/>
            <a:chExt cx="1516560" cy="2084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047DC4-D014-724B-BB31-8BB7A2628A95}"/>
                </a:ext>
              </a:extLst>
            </p:cNvPr>
            <p:cNvGrpSpPr/>
            <p:nvPr/>
          </p:nvGrpSpPr>
          <p:grpSpPr>
            <a:xfrm>
              <a:off x="2734434" y="1939630"/>
              <a:ext cx="1516560" cy="2084729"/>
              <a:chOff x="2734434" y="1939630"/>
              <a:chExt cx="1516560" cy="20847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16A85-B89B-6D48-908B-CAA62179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4397" y="1939630"/>
                <a:ext cx="449804" cy="82990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CB45DA-ED68-C54D-A734-0DD5897E9462}"/>
                  </a:ext>
                </a:extLst>
              </p:cNvPr>
              <p:cNvSpPr/>
              <p:nvPr/>
            </p:nvSpPr>
            <p:spPr>
              <a:xfrm>
                <a:off x="2734434" y="2738671"/>
                <a:ext cx="1516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600" dirty="0"/>
                  <a:t>By Vossman - Own work, CC BY-SA 3.0, https://commons.wikimedia.org/w/index.php?curid=7115139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D7A22A-8C89-C44D-952C-B8752E4F5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83337" y="2053128"/>
                <a:ext cx="303871" cy="60774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9679501-7918-794B-8FB2-0E24B1BB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8361" y="3194451"/>
                <a:ext cx="449804" cy="82990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D6ED9-C45B-C941-B7C9-44992404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3070" y="3312539"/>
              <a:ext cx="303871" cy="607741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FD59E-FE96-EA44-9FA9-28F53A2555D8}"/>
              </a:ext>
            </a:extLst>
          </p:cNvPr>
          <p:cNvCxnSpPr>
            <a:cxnSpLocks/>
          </p:cNvCxnSpPr>
          <p:nvPr/>
        </p:nvCxnSpPr>
        <p:spPr>
          <a:xfrm>
            <a:off x="2031569" y="2511451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3C950-8BAF-ED46-8787-A83FA757D183}"/>
              </a:ext>
            </a:extLst>
          </p:cNvPr>
          <p:cNvCxnSpPr>
            <a:cxnSpLocks/>
          </p:cNvCxnSpPr>
          <p:nvPr/>
        </p:nvCxnSpPr>
        <p:spPr>
          <a:xfrm>
            <a:off x="1949793" y="3529417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B4E632B-D00A-304A-AAB5-ADDFC46BC7AC}"/>
              </a:ext>
            </a:extLst>
          </p:cNvPr>
          <p:cNvSpPr txBox="1"/>
          <p:nvPr/>
        </p:nvSpPr>
        <p:spPr>
          <a:xfrm>
            <a:off x="1256529" y="4200716"/>
            <a:ext cx="24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extraction from different types of dog tissues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8166C-50F5-7247-926A-027A534D02F0}"/>
              </a:ext>
            </a:extLst>
          </p:cNvPr>
          <p:cNvSpPr txBox="1"/>
          <p:nvPr/>
        </p:nvSpPr>
        <p:spPr>
          <a:xfrm>
            <a:off x="5845581" y="2331489"/>
            <a:ext cx="5724709" cy="18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1"/>
                </a:solidFill>
              </a:rPr>
              <a:t>For th</a:t>
            </a:r>
            <a:r>
              <a:rPr lang="en-GB" dirty="0">
                <a:solidFill>
                  <a:schemeClr val="accent1"/>
                </a:solidFill>
              </a:rPr>
              <a:t>is</a:t>
            </a:r>
            <a:r>
              <a:rPr lang="en-CH" dirty="0">
                <a:solidFill>
                  <a:schemeClr val="accent1"/>
                </a:solidFill>
              </a:rPr>
              <a:t> part we need to register:</a:t>
            </a:r>
          </a:p>
          <a:p>
            <a:endParaRPr lang="en-CH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The t</a:t>
            </a:r>
            <a:r>
              <a:rPr lang="en-CH" dirty="0">
                <a:solidFill>
                  <a:schemeClr val="accent1"/>
                </a:solidFill>
              </a:rPr>
              <a:t>issue samples from which we extract RNA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>
                <a:solidFill>
                  <a:schemeClr val="accent1"/>
                </a:solidFill>
              </a:rPr>
              <a:t>Some chemicals we need for t</a:t>
            </a:r>
            <a:r>
              <a:rPr lang="en-GB" dirty="0">
                <a:solidFill>
                  <a:schemeClr val="accent1"/>
                </a:solidFill>
              </a:rPr>
              <a:t>he</a:t>
            </a:r>
            <a:r>
              <a:rPr lang="en-CH" dirty="0">
                <a:solidFill>
                  <a:schemeClr val="accent1"/>
                </a:solidFill>
              </a:rPr>
              <a:t> RNA extraction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CH" dirty="0">
                <a:solidFill>
                  <a:schemeClr val="accent1"/>
                </a:solidFill>
              </a:rPr>
              <a:t>The standard protocol we follow for RNA extraction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D3429D-75F4-EE43-B884-3084DF04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C4D4-1D3A-7B49-9585-C0D18F654028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292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335BA-2699-1A43-ADAD-F938D2A5F9EE}"/>
              </a:ext>
            </a:extLst>
          </p:cNvPr>
          <p:cNvSpPr txBox="1"/>
          <p:nvPr/>
        </p:nvSpPr>
        <p:spPr>
          <a:xfrm>
            <a:off x="797169" y="221566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and copy of tissue samples: </a:t>
            </a:r>
            <a:r>
              <a:rPr lang="en-CH" i="1" dirty="0"/>
              <a:t>sections 3.1.1 + 3.1.2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008B-D9E3-FD4A-AC3A-441C25AB96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A1F98F-EFCA-ED4E-915F-E979488B3288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</a:t>
            </a:r>
            <a:r>
              <a:rPr lang="en-US" dirty="0"/>
              <a:t>0</a:t>
            </a:r>
            <a:r>
              <a:rPr lang="en-CH" dirty="0"/>
              <a:t> 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B154E-FF12-CC45-8A21-D104D19FA4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2613" y="3792492"/>
            <a:ext cx="3870601" cy="18345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9E6D50-3F75-FA4A-98A8-EA106D43E583}"/>
              </a:ext>
            </a:extLst>
          </p:cNvPr>
          <p:cNvSpPr/>
          <p:nvPr/>
        </p:nvSpPr>
        <p:spPr>
          <a:xfrm>
            <a:off x="8196943" y="5334000"/>
            <a:ext cx="1393371" cy="293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0439B-6EA9-0A42-A9E5-C0548215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E50C-E969-BB4A-811D-F4E44B1C0D7C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868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754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Visualization of storage positions in the Storage Manager: </a:t>
            </a:r>
            <a:r>
              <a:rPr lang="en-CH" i="1" dirty="0"/>
              <a:t>section 3.2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10A0B-09E4-C844-B3F4-F89F21C866B1}"/>
              </a:ext>
            </a:extLst>
          </p:cNvPr>
          <p:cNvSpPr txBox="1"/>
          <p:nvPr/>
        </p:nvSpPr>
        <p:spPr>
          <a:xfrm>
            <a:off x="926123" y="3141785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.Apple Color Emoji UI"/>
              <a:buChar char="🔴"/>
            </a:pPr>
            <a:r>
              <a:rPr lang="en-CH" dirty="0"/>
              <a:t>To do together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3A2B9-8970-F74B-80BB-A0A2E07D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56E0-D3BD-0C40-8208-81254237C9F1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5333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008B-D9E3-FD4A-AC3A-441C25AB96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A1F98F-EFCA-ED4E-915F-E979488B3288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15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11F7E-4546-8D44-A492-93BA620C206B}"/>
              </a:ext>
            </a:extLst>
          </p:cNvPr>
          <p:cNvSpPr txBox="1"/>
          <p:nvPr/>
        </p:nvSpPr>
        <p:spPr>
          <a:xfrm>
            <a:off x="867507" y="1939520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Batch registration of chemical samples: </a:t>
            </a:r>
            <a:r>
              <a:rPr lang="en-CH" i="1" dirty="0"/>
              <a:t>section 3.3.1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290EA-6CF3-4348-8993-01C1220C6D37}"/>
              </a:ext>
            </a:extLst>
          </p:cNvPr>
          <p:cNvSpPr txBox="1"/>
          <p:nvPr/>
        </p:nvSpPr>
        <p:spPr>
          <a:xfrm>
            <a:off x="867507" y="2384714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Deletion of duplicate objects: </a:t>
            </a:r>
            <a:r>
              <a:rPr lang="en-CH" i="1" dirty="0"/>
              <a:t>section 3.3.2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B154E-FF12-CC45-8A21-D104D19FA4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2613" y="3792492"/>
            <a:ext cx="3870601" cy="1834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E0749E-E3E0-6A44-997E-1190B4624E6C}"/>
              </a:ext>
            </a:extLst>
          </p:cNvPr>
          <p:cNvSpPr txBox="1"/>
          <p:nvPr/>
        </p:nvSpPr>
        <p:spPr>
          <a:xfrm>
            <a:off x="867507" y="2927449"/>
            <a:ext cx="594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Batch modification of chemical samples: </a:t>
            </a:r>
            <a:r>
              <a:rPr lang="en-CH" i="1" dirty="0"/>
              <a:t>section 3.3.3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1961C7-C354-0441-ADA7-E37D251A3DEF}"/>
              </a:ext>
            </a:extLst>
          </p:cNvPr>
          <p:cNvSpPr/>
          <p:nvPr/>
        </p:nvSpPr>
        <p:spPr>
          <a:xfrm>
            <a:off x="8226440" y="4709774"/>
            <a:ext cx="1393371" cy="293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CEF1D-FE4E-664E-B7CC-6BA2CAD0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D0E6-3752-484F-BA0E-D24B7CB38B95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40210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569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RNA extraction protocol: </a:t>
            </a:r>
            <a:r>
              <a:rPr lang="en-CH" i="1" dirty="0"/>
              <a:t>section 3.4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EB068-A010-AD4E-8A12-43904F7208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791" y="3859406"/>
            <a:ext cx="4761524" cy="1076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0B215-1128-084D-BC89-2BC5C15DD4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0F371E-DF0C-0F4B-A5EE-A143A3B2E521}"/>
              </a:ext>
            </a:extLst>
          </p:cNvPr>
          <p:cNvSpPr txBox="1"/>
          <p:nvPr/>
        </p:nvSpPr>
        <p:spPr>
          <a:xfrm>
            <a:off x="1887416" y="434044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5 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8708FF-16E5-CC4C-BFF2-0286A1083082}"/>
              </a:ext>
            </a:extLst>
          </p:cNvPr>
          <p:cNvSpPr/>
          <p:nvPr/>
        </p:nvSpPr>
        <p:spPr>
          <a:xfrm>
            <a:off x="7571700" y="4572000"/>
            <a:ext cx="3165126" cy="3634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4E5BE-7C6F-D149-B9F4-C5D5B62B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A0C74-6DF9-B841-A477-1DDE228B3698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8563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F75EF-2C7F-7B45-A8EF-B67D5BDB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54F39-2F85-C54E-899A-372D4933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AF5171-F63E-C443-A7B9-77250FDC0850}"/>
              </a:ext>
            </a:extLst>
          </p:cNvPr>
          <p:cNvSpPr/>
          <p:nvPr/>
        </p:nvSpPr>
        <p:spPr>
          <a:xfrm>
            <a:off x="4359811" y="2263664"/>
            <a:ext cx="28376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4000" dirty="0"/>
              <a:t>Short break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5A1D5-788B-7141-AA2B-84352BD9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2D3F-566B-AB4D-AF36-37D502EB24BF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86798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9AC65-0371-6240-9FD2-E9E51E655A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028990"/>
            <a:ext cx="303871" cy="60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0B62-9676-D949-BC0B-57200291C5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1" y="2963074"/>
            <a:ext cx="405977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A888C-0BCF-EE4C-966B-6ADE7D255A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95" y="2133182"/>
            <a:ext cx="553223" cy="39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5E3AA-58B5-0B45-A663-5B5C405BEE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982368"/>
            <a:ext cx="303871" cy="607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A6D1D-B425-1347-9CE5-FA8664C9C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2181390"/>
            <a:ext cx="303871" cy="607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798DFA-8EBC-FD45-9C8F-1A4B4AA5E0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2333790"/>
            <a:ext cx="303871" cy="607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0F9D1-EA4E-A540-BD34-137CC668C6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3134768"/>
            <a:ext cx="303871" cy="607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2259EE-26D8-0846-B0F8-027450708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3287168"/>
            <a:ext cx="303871" cy="60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AC067-4F48-8940-8FE7-973DD094F9D7}"/>
              </a:ext>
            </a:extLst>
          </p:cNvPr>
          <p:cNvGrpSpPr/>
          <p:nvPr/>
        </p:nvGrpSpPr>
        <p:grpSpPr>
          <a:xfrm>
            <a:off x="2734434" y="1939630"/>
            <a:ext cx="1516560" cy="2084729"/>
            <a:chOff x="2734434" y="1939630"/>
            <a:chExt cx="1516560" cy="2084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047DC4-D014-724B-BB31-8BB7A2628A95}"/>
                </a:ext>
              </a:extLst>
            </p:cNvPr>
            <p:cNvGrpSpPr/>
            <p:nvPr/>
          </p:nvGrpSpPr>
          <p:grpSpPr>
            <a:xfrm>
              <a:off x="2734434" y="1939630"/>
              <a:ext cx="1516560" cy="2084729"/>
              <a:chOff x="2734434" y="1939630"/>
              <a:chExt cx="1516560" cy="20847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16A85-B89B-6D48-908B-CAA62179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4397" y="1939630"/>
                <a:ext cx="449804" cy="82990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CB45DA-ED68-C54D-A734-0DD5897E9462}"/>
                  </a:ext>
                </a:extLst>
              </p:cNvPr>
              <p:cNvSpPr/>
              <p:nvPr/>
            </p:nvSpPr>
            <p:spPr>
              <a:xfrm>
                <a:off x="2734434" y="2738671"/>
                <a:ext cx="1516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600" dirty="0"/>
                  <a:t>By Vossman - Own work, CC BY-SA 3.0, https://commons.wikimedia.org/w/index.php?curid=7115139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D7A22A-8C89-C44D-952C-B8752E4F5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83337" y="2053128"/>
                <a:ext cx="303871" cy="60774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9679501-7918-794B-8FB2-0E24B1BB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8361" y="3194451"/>
                <a:ext cx="449804" cy="82990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D6ED9-C45B-C941-B7C9-44992404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3070" y="3312539"/>
              <a:ext cx="303871" cy="60774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1E258D9-3B26-CF47-9C20-4A9E4C280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251" y="2335708"/>
            <a:ext cx="2099807" cy="10534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FD59E-FE96-EA44-9FA9-28F53A2555D8}"/>
              </a:ext>
            </a:extLst>
          </p:cNvPr>
          <p:cNvCxnSpPr>
            <a:cxnSpLocks/>
          </p:cNvCxnSpPr>
          <p:nvPr/>
        </p:nvCxnSpPr>
        <p:spPr>
          <a:xfrm>
            <a:off x="2031569" y="2511451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3C950-8BAF-ED46-8787-A83FA757D183}"/>
              </a:ext>
            </a:extLst>
          </p:cNvPr>
          <p:cNvCxnSpPr>
            <a:cxnSpLocks/>
          </p:cNvCxnSpPr>
          <p:nvPr/>
        </p:nvCxnSpPr>
        <p:spPr>
          <a:xfrm>
            <a:off x="1949793" y="3529417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EB331-6BDE-6C44-9BF9-93CA19FF42B4}"/>
              </a:ext>
            </a:extLst>
          </p:cNvPr>
          <p:cNvCxnSpPr>
            <a:cxnSpLocks/>
          </p:cNvCxnSpPr>
          <p:nvPr/>
        </p:nvCxnSpPr>
        <p:spPr>
          <a:xfrm>
            <a:off x="3996410" y="2413510"/>
            <a:ext cx="1087241" cy="3756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B1FE1-68F9-3B41-8D72-4860EEE8D486}"/>
              </a:ext>
            </a:extLst>
          </p:cNvPr>
          <p:cNvCxnSpPr>
            <a:cxnSpLocks/>
          </p:cNvCxnSpPr>
          <p:nvPr/>
        </p:nvCxnSpPr>
        <p:spPr>
          <a:xfrm flipV="1">
            <a:off x="3975266" y="3069893"/>
            <a:ext cx="1108385" cy="418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3C1FE4-4DC8-814A-A4C1-5C107500955A}"/>
              </a:ext>
            </a:extLst>
          </p:cNvPr>
          <p:cNvCxnSpPr/>
          <p:nvPr/>
        </p:nvCxnSpPr>
        <p:spPr>
          <a:xfrm>
            <a:off x="6679580" y="2862439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C2EB582-5EAD-2B4B-84EF-4469E97F58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315" y="2413510"/>
            <a:ext cx="2257366" cy="9728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4E632B-D00A-304A-AAB5-ADDFC46BC7AC}"/>
              </a:ext>
            </a:extLst>
          </p:cNvPr>
          <p:cNvSpPr txBox="1"/>
          <p:nvPr/>
        </p:nvSpPr>
        <p:spPr>
          <a:xfrm>
            <a:off x="1256529" y="4200716"/>
            <a:ext cx="24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extraction from different types of dog tissues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6EBCD3-0053-E949-BACE-3E9AB5F19B47}"/>
              </a:ext>
            </a:extLst>
          </p:cNvPr>
          <p:cNvSpPr txBox="1"/>
          <p:nvPr/>
        </p:nvSpPr>
        <p:spPr>
          <a:xfrm>
            <a:off x="4953339" y="4195521"/>
            <a:ext cx="20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sequencing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CD2C1-3FC4-CF44-9CC7-0854126F9062}"/>
              </a:ext>
            </a:extLst>
          </p:cNvPr>
          <p:cNvSpPr txBox="1"/>
          <p:nvPr/>
        </p:nvSpPr>
        <p:spPr>
          <a:xfrm>
            <a:off x="8004002" y="4200716"/>
            <a:ext cx="24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Analysis of sequencing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2FC31F-FD66-284A-BAB8-1C1D39C385C2}"/>
              </a:ext>
            </a:extLst>
          </p:cNvPr>
          <p:cNvCxnSpPr/>
          <p:nvPr/>
        </p:nvCxnSpPr>
        <p:spPr>
          <a:xfrm>
            <a:off x="10123725" y="2908370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077484D-38AA-4246-9155-A11901B2AC34}"/>
              </a:ext>
            </a:extLst>
          </p:cNvPr>
          <p:cNvSpPr txBox="1"/>
          <p:nvPr/>
        </p:nvSpPr>
        <p:spPr>
          <a:xfrm>
            <a:off x="11025901" y="27120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FF052-28AE-5A48-ACF2-FC4E6FD6491B}"/>
              </a:ext>
            </a:extLst>
          </p:cNvPr>
          <p:cNvSpPr txBox="1"/>
          <p:nvPr/>
        </p:nvSpPr>
        <p:spPr>
          <a:xfrm>
            <a:off x="1937227" y="556940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Step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91516D-CC0F-4B4E-BEA9-E29DA7829670}"/>
              </a:ext>
            </a:extLst>
          </p:cNvPr>
          <p:cNvSpPr txBox="1"/>
          <p:nvPr/>
        </p:nvSpPr>
        <p:spPr>
          <a:xfrm>
            <a:off x="5364050" y="545391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Step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DFB42-09C5-6842-890A-3716ADC71789}"/>
              </a:ext>
            </a:extLst>
          </p:cNvPr>
          <p:cNvSpPr txBox="1"/>
          <p:nvPr/>
        </p:nvSpPr>
        <p:spPr>
          <a:xfrm>
            <a:off x="8391858" y="543241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Step 3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6DB08-7FAB-E147-9FFA-C24EBC69A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92423-78A9-8349-87A0-1E710B1BAF1F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81274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After having prepared our inventory, we need to describe the experiments we perform in the lab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9AC65-0371-6240-9FD2-E9E51E655A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028990"/>
            <a:ext cx="303871" cy="60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0B62-9676-D949-BC0B-57200291C5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1" y="2963074"/>
            <a:ext cx="405977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A888C-0BCF-EE4C-966B-6ADE7D255A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95" y="2133182"/>
            <a:ext cx="553223" cy="39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5E3AA-58B5-0B45-A663-5B5C405BEE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982368"/>
            <a:ext cx="303871" cy="607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A6D1D-B425-1347-9CE5-FA8664C9C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2181390"/>
            <a:ext cx="303871" cy="607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798DFA-8EBC-FD45-9C8F-1A4B4AA5E0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2333790"/>
            <a:ext cx="303871" cy="607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0F9D1-EA4E-A540-BD34-137CC668C6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3134768"/>
            <a:ext cx="303871" cy="607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2259EE-26D8-0846-B0F8-027450708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3287168"/>
            <a:ext cx="303871" cy="60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AC067-4F48-8940-8FE7-973DD094F9D7}"/>
              </a:ext>
            </a:extLst>
          </p:cNvPr>
          <p:cNvGrpSpPr/>
          <p:nvPr/>
        </p:nvGrpSpPr>
        <p:grpSpPr>
          <a:xfrm>
            <a:off x="2734434" y="1939630"/>
            <a:ext cx="1516560" cy="2084729"/>
            <a:chOff x="2734434" y="1939630"/>
            <a:chExt cx="1516560" cy="2084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047DC4-D014-724B-BB31-8BB7A2628A95}"/>
                </a:ext>
              </a:extLst>
            </p:cNvPr>
            <p:cNvGrpSpPr/>
            <p:nvPr/>
          </p:nvGrpSpPr>
          <p:grpSpPr>
            <a:xfrm>
              <a:off x="2734434" y="1939630"/>
              <a:ext cx="1516560" cy="2084729"/>
              <a:chOff x="2734434" y="1939630"/>
              <a:chExt cx="1516560" cy="20847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16A85-B89B-6D48-908B-CAA62179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4397" y="1939630"/>
                <a:ext cx="449804" cy="82990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CB45DA-ED68-C54D-A734-0DD5897E9462}"/>
                  </a:ext>
                </a:extLst>
              </p:cNvPr>
              <p:cNvSpPr/>
              <p:nvPr/>
            </p:nvSpPr>
            <p:spPr>
              <a:xfrm>
                <a:off x="2734434" y="2738671"/>
                <a:ext cx="1516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600" dirty="0"/>
                  <a:t>By Vossman - Own work, CC BY-SA 3.0, https://commons.wikimedia.org/w/index.php?curid=7115139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D7A22A-8C89-C44D-952C-B8752E4F5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83337" y="2053128"/>
                <a:ext cx="303871" cy="60774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9679501-7918-794B-8FB2-0E24B1BB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8361" y="3194451"/>
                <a:ext cx="449804" cy="82990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D6ED9-C45B-C941-B7C9-44992404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3070" y="3312539"/>
              <a:ext cx="303871" cy="607741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FD59E-FE96-EA44-9FA9-28F53A2555D8}"/>
              </a:ext>
            </a:extLst>
          </p:cNvPr>
          <p:cNvCxnSpPr>
            <a:cxnSpLocks/>
          </p:cNvCxnSpPr>
          <p:nvPr/>
        </p:nvCxnSpPr>
        <p:spPr>
          <a:xfrm>
            <a:off x="2031569" y="2511451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3C950-8BAF-ED46-8787-A83FA757D183}"/>
              </a:ext>
            </a:extLst>
          </p:cNvPr>
          <p:cNvCxnSpPr>
            <a:cxnSpLocks/>
          </p:cNvCxnSpPr>
          <p:nvPr/>
        </p:nvCxnSpPr>
        <p:spPr>
          <a:xfrm>
            <a:off x="1949793" y="3529417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B4E632B-D00A-304A-AAB5-ADDFC46BC7AC}"/>
              </a:ext>
            </a:extLst>
          </p:cNvPr>
          <p:cNvSpPr txBox="1"/>
          <p:nvPr/>
        </p:nvSpPr>
        <p:spPr>
          <a:xfrm>
            <a:off x="1256529" y="4200716"/>
            <a:ext cx="24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extraction from different types of dog tissues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15355-AF74-C647-9541-64B818E09C71}"/>
              </a:ext>
            </a:extLst>
          </p:cNvPr>
          <p:cNvSpPr txBox="1"/>
          <p:nvPr/>
        </p:nvSpPr>
        <p:spPr>
          <a:xfrm>
            <a:off x="5144472" y="2067901"/>
            <a:ext cx="57223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accent1"/>
                </a:solidFill>
              </a:rPr>
              <a:t>We want to:</a:t>
            </a:r>
          </a:p>
          <a:p>
            <a:endParaRPr lang="en-CH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C</a:t>
            </a:r>
            <a:r>
              <a:rPr lang="en-CH" dirty="0">
                <a:solidFill>
                  <a:schemeClr val="accent1"/>
                </a:solidFill>
              </a:rPr>
              <a:t>reate the project we are working on. This is the intra breed genetic variability of dogs</a:t>
            </a:r>
          </a:p>
          <a:p>
            <a:pPr marL="342900" indent="-342900">
              <a:buAutoNum type="arabicPeriod"/>
            </a:pPr>
            <a:endParaRPr lang="en-CH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r>
              <a:rPr lang="en-CH" dirty="0">
                <a:solidFill>
                  <a:schemeClr val="accent1"/>
                </a:solidFill>
              </a:rPr>
              <a:t>Create the “global” experiment, which is the RNA analysis of 8 dog breeds </a:t>
            </a:r>
          </a:p>
          <a:p>
            <a:pPr marL="342900" indent="-342900">
              <a:buAutoNum type="arabicPeriod"/>
            </a:pPr>
            <a:endParaRPr lang="en-CH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r>
              <a:rPr lang="en-CH" dirty="0">
                <a:solidFill>
                  <a:schemeClr val="accent1"/>
                </a:solidFill>
              </a:rPr>
              <a:t>Create the first step in this experiment, which is the RNA extraction</a:t>
            </a:r>
          </a:p>
          <a:p>
            <a:pPr marL="342900" indent="-342900">
              <a:buAutoNum type="arabicPeriod"/>
            </a:pPr>
            <a:endParaRPr lang="en-CH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CH" dirty="0">
              <a:solidFill>
                <a:schemeClr val="accent1"/>
              </a:solidFill>
            </a:endParaRPr>
          </a:p>
          <a:p>
            <a:endParaRPr lang="en-CH" dirty="0">
              <a:solidFill>
                <a:schemeClr val="accent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480B-8C97-D442-B2A5-47E0E353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A1C5-BDEB-804D-A769-FD94BD79D6C6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49822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</a:t>
            </a:r>
            <a:r>
              <a:rPr lang="en-US" dirty="0"/>
              <a:t>5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862545" y="2031806"/>
            <a:ext cx="6167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project and experiment: </a:t>
            </a:r>
            <a:r>
              <a:rPr lang="en-CH" i="1" dirty="0"/>
              <a:t>section 4.1, 4.2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</a:t>
            </a:r>
            <a:r>
              <a:rPr lang="en-CH" dirty="0"/>
              <a:t>egistration of the first Experimental Step: </a:t>
            </a:r>
            <a:r>
              <a:rPr lang="en-CH" i="1" dirty="0"/>
              <a:t>section 4.3.1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06159-F214-8749-9EF1-6273ADD068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0A9198-6B58-524A-B253-A3C17913A0B0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  <a:r>
              <a:rPr lang="en-CH" dirty="0"/>
              <a:t> 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8BF4C-EF30-7846-9174-0440BF5E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75" y="985829"/>
            <a:ext cx="3553881" cy="1184627"/>
          </a:xfrm>
          <a:prstGeom prst="rect">
            <a:avLst/>
          </a:prstGeom>
        </p:spPr>
      </p:pic>
      <p:cxnSp>
        <p:nvCxnSpPr>
          <p:cNvPr id="28" name="Straight Arrow Connector 33">
            <a:extLst>
              <a:ext uri="{FF2B5EF4-FFF2-40B4-BE49-F238E27FC236}">
                <a16:creationId xmlns:a16="http://schemas.microsoft.com/office/drawing/2014/main" id="{BB635529-8478-1645-943A-E9A213C143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082" y="3728835"/>
            <a:ext cx="1437490" cy="1113826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29" name="Straight Arrow Connector 47">
            <a:extLst>
              <a:ext uri="{FF2B5EF4-FFF2-40B4-BE49-F238E27FC236}">
                <a16:creationId xmlns:a16="http://schemas.microsoft.com/office/drawing/2014/main" id="{533808BF-EC97-EE43-8F0A-87BBD668DC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3" y="4017007"/>
            <a:ext cx="1465428" cy="1162394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0" name="Straight Arrow Connector 49">
            <a:extLst>
              <a:ext uri="{FF2B5EF4-FFF2-40B4-BE49-F238E27FC236}">
                <a16:creationId xmlns:a16="http://schemas.microsoft.com/office/drawing/2014/main" id="{3A182645-6AA8-3842-BCA0-5012C67279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4" y="4017007"/>
            <a:ext cx="1523841" cy="1142967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B524AEC-AE5C-574E-8CCE-E34551F41ED0}"/>
              </a:ext>
            </a:extLst>
          </p:cNvPr>
          <p:cNvSpPr/>
          <p:nvPr/>
        </p:nvSpPr>
        <p:spPr bwMode="auto">
          <a:xfrm>
            <a:off x="4300451" y="3041413"/>
            <a:ext cx="7276833" cy="2598057"/>
          </a:xfrm>
          <a:prstGeom prst="roundRect">
            <a:avLst/>
          </a:prstGeom>
          <a:solidFill>
            <a:srgbClr val="1269B0">
              <a:lumMod val="60000"/>
              <a:lumOff val="4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Int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ra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 breed genetic variability of dogs 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 </a:t>
            </a: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82651000-5058-E149-AF60-8AD9878044A4}"/>
              </a:ext>
            </a:extLst>
          </p:cNvPr>
          <p:cNvSpPr/>
          <p:nvPr/>
        </p:nvSpPr>
        <p:spPr bwMode="auto">
          <a:xfrm>
            <a:off x="4651609" y="3598701"/>
            <a:ext cx="6475732" cy="1758461"/>
          </a:xfrm>
          <a:prstGeom prst="roundRect">
            <a:avLst/>
          </a:prstGeom>
          <a:solidFill>
            <a:srgbClr val="1269B0">
              <a:lumMod val="40000"/>
              <a:lumOff val="6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RNA analysis of 8 dog breeds 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33" name="Rounded Rectangle 29">
            <a:extLst>
              <a:ext uri="{FF2B5EF4-FFF2-40B4-BE49-F238E27FC236}">
                <a16:creationId xmlns:a16="http://schemas.microsoft.com/office/drawing/2014/main" id="{547A11CE-166B-CC45-94FD-EF425C83D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95" y="4072709"/>
            <a:ext cx="1877891" cy="1145847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RNA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extraction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D4760-6F6C-3846-8669-55F41602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7393-AA36-344E-B9F2-D7325753867E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0301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8CF5-CE9A-4144-B6EA-7E57D682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Basic openBIS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1B77F-AD5F-D54E-90EE-2CC5C788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Caterina Barillari, Priyasma Bhoumik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913AA-C543-0E45-B22D-6B83C185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4</a:t>
            </a:fld>
            <a:endParaRPr lang="de-CH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A1F78-DB31-F74A-85E4-9FD396E0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E3FE-9C43-5C48-80CB-21F0F2984EC8}" type="datetime1">
              <a:rPr lang="de-CH" noProof="0" smtClean="0"/>
              <a:t>22.11.21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72726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9AC65-0371-6240-9FD2-E9E51E655A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028990"/>
            <a:ext cx="303871" cy="60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0B62-9676-D949-BC0B-57200291C5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1" y="2963074"/>
            <a:ext cx="405977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A888C-0BCF-EE4C-966B-6ADE7D255A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95" y="2133182"/>
            <a:ext cx="553223" cy="39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5E3AA-58B5-0B45-A663-5B5C405BEE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982368"/>
            <a:ext cx="303871" cy="607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A6D1D-B425-1347-9CE5-FA8664C9C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2181390"/>
            <a:ext cx="303871" cy="607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798DFA-8EBC-FD45-9C8F-1A4B4AA5E0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2333790"/>
            <a:ext cx="303871" cy="607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0F9D1-EA4E-A540-BD34-137CC668C6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3134768"/>
            <a:ext cx="303871" cy="607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2259EE-26D8-0846-B0F8-027450708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3287168"/>
            <a:ext cx="303871" cy="60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AC067-4F48-8940-8FE7-973DD094F9D7}"/>
              </a:ext>
            </a:extLst>
          </p:cNvPr>
          <p:cNvGrpSpPr/>
          <p:nvPr/>
        </p:nvGrpSpPr>
        <p:grpSpPr>
          <a:xfrm>
            <a:off x="2734434" y="1939630"/>
            <a:ext cx="1516560" cy="2084729"/>
            <a:chOff x="2734434" y="1939630"/>
            <a:chExt cx="1516560" cy="2084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047DC4-D014-724B-BB31-8BB7A2628A95}"/>
                </a:ext>
              </a:extLst>
            </p:cNvPr>
            <p:cNvGrpSpPr/>
            <p:nvPr/>
          </p:nvGrpSpPr>
          <p:grpSpPr>
            <a:xfrm>
              <a:off x="2734434" y="1939630"/>
              <a:ext cx="1516560" cy="2084729"/>
              <a:chOff x="2734434" y="1939630"/>
              <a:chExt cx="1516560" cy="20847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16A85-B89B-6D48-908B-CAA62179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4397" y="1939630"/>
                <a:ext cx="449804" cy="82990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CB45DA-ED68-C54D-A734-0DD5897E9462}"/>
                  </a:ext>
                </a:extLst>
              </p:cNvPr>
              <p:cNvSpPr/>
              <p:nvPr/>
            </p:nvSpPr>
            <p:spPr>
              <a:xfrm>
                <a:off x="2734434" y="2738671"/>
                <a:ext cx="1516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600" dirty="0"/>
                  <a:t>By Vossman - Own work, CC BY-SA 3.0, https://commons.wikimedia.org/w/index.php?curid=7115139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D7A22A-8C89-C44D-952C-B8752E4F5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83337" y="2053128"/>
                <a:ext cx="303871" cy="60774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9679501-7918-794B-8FB2-0E24B1BB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8361" y="3194451"/>
                <a:ext cx="449804" cy="82990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D6ED9-C45B-C941-B7C9-44992404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3070" y="3312539"/>
              <a:ext cx="303871" cy="60774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1E258D9-3B26-CF47-9C20-4A9E4C280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251" y="2335708"/>
            <a:ext cx="2099807" cy="10534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FD59E-FE96-EA44-9FA9-28F53A2555D8}"/>
              </a:ext>
            </a:extLst>
          </p:cNvPr>
          <p:cNvCxnSpPr>
            <a:cxnSpLocks/>
          </p:cNvCxnSpPr>
          <p:nvPr/>
        </p:nvCxnSpPr>
        <p:spPr>
          <a:xfrm>
            <a:off x="2031569" y="2511451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3C950-8BAF-ED46-8787-A83FA757D183}"/>
              </a:ext>
            </a:extLst>
          </p:cNvPr>
          <p:cNvCxnSpPr>
            <a:cxnSpLocks/>
          </p:cNvCxnSpPr>
          <p:nvPr/>
        </p:nvCxnSpPr>
        <p:spPr>
          <a:xfrm>
            <a:off x="1949793" y="3529417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EB331-6BDE-6C44-9BF9-93CA19FF42B4}"/>
              </a:ext>
            </a:extLst>
          </p:cNvPr>
          <p:cNvCxnSpPr>
            <a:cxnSpLocks/>
          </p:cNvCxnSpPr>
          <p:nvPr/>
        </p:nvCxnSpPr>
        <p:spPr>
          <a:xfrm>
            <a:off x="3996410" y="2413510"/>
            <a:ext cx="1087241" cy="3756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B1FE1-68F9-3B41-8D72-4860EEE8D486}"/>
              </a:ext>
            </a:extLst>
          </p:cNvPr>
          <p:cNvCxnSpPr>
            <a:cxnSpLocks/>
          </p:cNvCxnSpPr>
          <p:nvPr/>
        </p:nvCxnSpPr>
        <p:spPr>
          <a:xfrm flipV="1">
            <a:off x="3975266" y="3069893"/>
            <a:ext cx="1108385" cy="418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B4E632B-D00A-304A-AAB5-ADDFC46BC7AC}"/>
              </a:ext>
            </a:extLst>
          </p:cNvPr>
          <p:cNvSpPr txBox="1"/>
          <p:nvPr/>
        </p:nvSpPr>
        <p:spPr>
          <a:xfrm>
            <a:off x="1256529" y="4200716"/>
            <a:ext cx="24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extraction from different types of dog tissues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6EBCD3-0053-E949-BACE-3E9AB5F19B47}"/>
              </a:ext>
            </a:extLst>
          </p:cNvPr>
          <p:cNvSpPr txBox="1"/>
          <p:nvPr/>
        </p:nvSpPr>
        <p:spPr>
          <a:xfrm>
            <a:off x="4953339" y="4195521"/>
            <a:ext cx="20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sequencing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28B48-0AA0-6240-A0D3-9229FFDB2D14}"/>
              </a:ext>
            </a:extLst>
          </p:cNvPr>
          <p:cNvSpPr txBox="1"/>
          <p:nvPr/>
        </p:nvSpPr>
        <p:spPr>
          <a:xfrm>
            <a:off x="7053146" y="2098256"/>
            <a:ext cx="49702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accent1"/>
                </a:solidFill>
              </a:rPr>
              <a:t>From t</a:t>
            </a:r>
            <a:r>
              <a:rPr lang="en-GB" dirty="0">
                <a:solidFill>
                  <a:schemeClr val="accent1"/>
                </a:solidFill>
              </a:rPr>
              <a:t>he</a:t>
            </a:r>
            <a:r>
              <a:rPr lang="en-CH" dirty="0">
                <a:solidFill>
                  <a:schemeClr val="accent1"/>
                </a:solidFill>
              </a:rPr>
              <a:t> RNA extraction we obtained some RNA extract samples. We will sequence these samples.</a:t>
            </a:r>
          </a:p>
          <a:p>
            <a:endParaRPr lang="en-CH" dirty="0">
              <a:solidFill>
                <a:schemeClr val="accent1"/>
              </a:solidFill>
            </a:endParaRPr>
          </a:p>
          <a:p>
            <a:r>
              <a:rPr lang="en-CH" dirty="0">
                <a:solidFill>
                  <a:schemeClr val="accent1"/>
                </a:solidFill>
              </a:rPr>
              <a:t>Now we want to:</a:t>
            </a:r>
          </a:p>
          <a:p>
            <a:endParaRPr lang="en-CH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R</a:t>
            </a:r>
            <a:r>
              <a:rPr lang="en-CH" dirty="0">
                <a:solidFill>
                  <a:schemeClr val="accent1"/>
                </a:solidFill>
              </a:rPr>
              <a:t>egister the RNA extract samples in t</a:t>
            </a:r>
            <a:r>
              <a:rPr lang="en-GB" dirty="0">
                <a:solidFill>
                  <a:schemeClr val="accent1"/>
                </a:solidFill>
              </a:rPr>
              <a:t>he</a:t>
            </a:r>
            <a:r>
              <a:rPr lang="en-CH" dirty="0">
                <a:solidFill>
                  <a:schemeClr val="accent1"/>
                </a:solidFill>
              </a:rPr>
              <a:t> inventory</a:t>
            </a:r>
          </a:p>
          <a:p>
            <a:pPr marL="342900" indent="-342900">
              <a:buAutoNum type="arabicPeriod"/>
            </a:pPr>
            <a:endParaRPr lang="en-CH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r>
              <a:rPr lang="en-CH" dirty="0">
                <a:solidFill>
                  <a:schemeClr val="accent1"/>
                </a:solidFill>
              </a:rPr>
              <a:t>Record the RNA sequencing experiment on these samples in the lab notebook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9896A8-B9D1-124B-95B5-9F66CA63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ABC2-BFCF-C344-B3A9-10EF582EE482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3247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56956" y="1786667"/>
            <a:ext cx="617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RNA extacts in Inventory: </a:t>
            </a:r>
            <a:r>
              <a:rPr lang="en-CH" i="1" dirty="0"/>
              <a:t>section 4.3.2 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7DFB2-617B-2E4F-BC3F-7D74A49695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628BC-C64A-8C46-A1A2-80A594958AB4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/>
              <a:t>10 </a:t>
            </a:r>
            <a:r>
              <a:rPr lang="en-CH" dirty="0"/>
              <a:t>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4069C-BF2C-5D42-801F-3414B9B195DB}"/>
              </a:ext>
            </a:extLst>
          </p:cNvPr>
          <p:cNvSpPr txBox="1"/>
          <p:nvPr/>
        </p:nvSpPr>
        <p:spPr>
          <a:xfrm>
            <a:off x="711984" y="2457502"/>
            <a:ext cx="948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RNA sequencing Experimental Step + data upload: </a:t>
            </a:r>
            <a:r>
              <a:rPr lang="en-CH" i="1" dirty="0"/>
              <a:t>sections 4.3.3, 4.3.4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4ADAB4-0B67-7344-A12D-6DA3886F7F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0778" y="934553"/>
            <a:ext cx="2838105" cy="1345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D98302-7038-0540-9730-A5FB69D9F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657" y="1009170"/>
            <a:ext cx="3063201" cy="1295075"/>
          </a:xfrm>
          <a:prstGeom prst="rect">
            <a:avLst/>
          </a:prstGeom>
        </p:spPr>
      </p:pic>
      <p:cxnSp>
        <p:nvCxnSpPr>
          <p:cNvPr id="29" name="Straight Arrow Connector 33">
            <a:extLst>
              <a:ext uri="{FF2B5EF4-FFF2-40B4-BE49-F238E27FC236}">
                <a16:creationId xmlns:a16="http://schemas.microsoft.com/office/drawing/2014/main" id="{DCABBB5E-E295-2047-BA65-1DECDFA580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082" y="3728835"/>
            <a:ext cx="1437490" cy="1113826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0" name="Straight Arrow Connector 47">
            <a:extLst>
              <a:ext uri="{FF2B5EF4-FFF2-40B4-BE49-F238E27FC236}">
                <a16:creationId xmlns:a16="http://schemas.microsoft.com/office/drawing/2014/main" id="{D6CD36A7-82CE-A34A-9F51-8ECCFE11C5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3" y="4017007"/>
            <a:ext cx="1465428" cy="1162394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1" name="Straight Arrow Connector 49">
            <a:extLst>
              <a:ext uri="{FF2B5EF4-FFF2-40B4-BE49-F238E27FC236}">
                <a16:creationId xmlns:a16="http://schemas.microsoft.com/office/drawing/2014/main" id="{C10A9D87-4B18-4744-8E82-E1CD2D829D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4" y="4017007"/>
            <a:ext cx="1523841" cy="1142967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CB03143-A938-E649-8F21-EA19D6A2D90D}"/>
              </a:ext>
            </a:extLst>
          </p:cNvPr>
          <p:cNvSpPr/>
          <p:nvPr/>
        </p:nvSpPr>
        <p:spPr bwMode="auto">
          <a:xfrm>
            <a:off x="4300451" y="3041413"/>
            <a:ext cx="7276833" cy="2598057"/>
          </a:xfrm>
          <a:prstGeom prst="roundRect">
            <a:avLst/>
          </a:prstGeom>
          <a:solidFill>
            <a:srgbClr val="1269B0">
              <a:lumMod val="60000"/>
              <a:lumOff val="4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Int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ra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 breed genetic variability of dogs 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 </a:t>
            </a:r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C9D29F6C-610C-2B40-9D9C-06A57005623C}"/>
              </a:ext>
            </a:extLst>
          </p:cNvPr>
          <p:cNvSpPr/>
          <p:nvPr/>
        </p:nvSpPr>
        <p:spPr bwMode="auto">
          <a:xfrm>
            <a:off x="4651609" y="3598701"/>
            <a:ext cx="6475732" cy="1758461"/>
          </a:xfrm>
          <a:prstGeom prst="roundRect">
            <a:avLst/>
          </a:prstGeom>
          <a:solidFill>
            <a:srgbClr val="1269B0">
              <a:lumMod val="40000"/>
              <a:lumOff val="6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RNA analysis of 8 dog breeds 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34" name="Rounded Rectangle 29">
            <a:extLst>
              <a:ext uri="{FF2B5EF4-FFF2-40B4-BE49-F238E27FC236}">
                <a16:creationId xmlns:a16="http://schemas.microsoft.com/office/drawing/2014/main" id="{88A32FD7-35CB-3B47-A6E9-30D451A67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95" y="4072709"/>
            <a:ext cx="1877891" cy="1145847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RNA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extraction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5" name="Rounded Rectangle 29">
            <a:extLst>
              <a:ext uri="{FF2B5EF4-FFF2-40B4-BE49-F238E27FC236}">
                <a16:creationId xmlns:a16="http://schemas.microsoft.com/office/drawing/2014/main" id="{FAF3BBBB-F1DD-F542-9C65-DC156AF5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052" y="4102268"/>
            <a:ext cx="1877891" cy="1113826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Sequencing read of RNA extracts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719D232-89E2-E041-AFE9-9E0A812455B6}"/>
              </a:ext>
            </a:extLst>
          </p:cNvPr>
          <p:cNvSpPr/>
          <p:nvPr/>
        </p:nvSpPr>
        <p:spPr bwMode="auto">
          <a:xfrm>
            <a:off x="7376017" y="4656859"/>
            <a:ext cx="1125700" cy="41964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Fasta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files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259C21-A0B5-A14D-BBC7-28F38A778152}"/>
              </a:ext>
            </a:extLst>
          </p:cNvPr>
          <p:cNvSpPr/>
          <p:nvPr/>
        </p:nvSpPr>
        <p:spPr>
          <a:xfrm>
            <a:off x="7247269" y="1808765"/>
            <a:ext cx="1393371" cy="293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7152B8-3205-EA46-960E-E9B6086F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5DF0F-6ED3-A14A-B9A4-4CB48CEE0AA3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761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7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38331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H" dirty="0"/>
              <a:t>Data visualization: </a:t>
            </a:r>
            <a:r>
              <a:rPr lang="en-CH" i="1" dirty="0"/>
              <a:t>sections 4.3.5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H" dirty="0"/>
              <a:t>Data &amp; metadata exports</a:t>
            </a:r>
            <a:r>
              <a:rPr lang="en-CH" i="1" dirty="0"/>
              <a:t>: 4.3.6</a:t>
            </a:r>
          </a:p>
          <a:p>
            <a:endParaRPr lang="en-CH" dirty="0"/>
          </a:p>
          <a:p>
            <a:pPr marL="285750" indent="-285750">
              <a:buFont typeface=".Apple Color Emoji UI"/>
              <a:buChar char="🔴"/>
            </a:pPr>
            <a:r>
              <a:rPr lang="en-GB" dirty="0"/>
              <a:t>T</a:t>
            </a:r>
            <a:r>
              <a:rPr lang="en-CH" dirty="0"/>
              <a:t>o do together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0E066-3627-3846-96D4-CBEE2E3B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72C63-AF8D-254E-9747-6A0C49C04B7D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161740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A3A40-09F6-9D42-82A0-6CF4CD29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CFFF-0976-F144-B9F7-73CE6CE2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1F2AF9-B1FB-EE44-B44F-4223BFE4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of the study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9AC65-0371-6240-9FD2-E9E51E655A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028990"/>
            <a:ext cx="303871" cy="60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00B62-9676-D949-BC0B-57200291C5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1" y="2963074"/>
            <a:ext cx="405977" cy="64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A888C-0BCF-EE4C-966B-6ADE7D255A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95" y="2133182"/>
            <a:ext cx="553223" cy="399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75E3AA-58B5-0B45-A663-5B5C405BEE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90" y="2982368"/>
            <a:ext cx="303871" cy="607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A6D1D-B425-1347-9CE5-FA8664C9C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2181390"/>
            <a:ext cx="303871" cy="6077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798DFA-8EBC-FD45-9C8F-1A4B4AA5E0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2333790"/>
            <a:ext cx="303871" cy="607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0F9D1-EA4E-A540-BD34-137CC668C6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290" y="3134768"/>
            <a:ext cx="303871" cy="607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2259EE-26D8-0846-B0F8-027450708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690" y="3287168"/>
            <a:ext cx="303871" cy="60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AC067-4F48-8940-8FE7-973DD094F9D7}"/>
              </a:ext>
            </a:extLst>
          </p:cNvPr>
          <p:cNvGrpSpPr/>
          <p:nvPr/>
        </p:nvGrpSpPr>
        <p:grpSpPr>
          <a:xfrm>
            <a:off x="2734434" y="1939630"/>
            <a:ext cx="1516560" cy="2084729"/>
            <a:chOff x="2734434" y="1939630"/>
            <a:chExt cx="1516560" cy="20847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047DC4-D014-724B-BB31-8BB7A2628A95}"/>
                </a:ext>
              </a:extLst>
            </p:cNvPr>
            <p:cNvGrpSpPr/>
            <p:nvPr/>
          </p:nvGrpSpPr>
          <p:grpSpPr>
            <a:xfrm>
              <a:off x="2734434" y="1939630"/>
              <a:ext cx="1516560" cy="2084729"/>
              <a:chOff x="2734434" y="1939630"/>
              <a:chExt cx="1516560" cy="208472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D016A85-B89B-6D48-908B-CAA62179C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4397" y="1939630"/>
                <a:ext cx="449804" cy="82990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6CB45DA-ED68-C54D-A734-0DD5897E9462}"/>
                  </a:ext>
                </a:extLst>
              </p:cNvPr>
              <p:cNvSpPr/>
              <p:nvPr/>
            </p:nvSpPr>
            <p:spPr>
              <a:xfrm>
                <a:off x="2734434" y="2738671"/>
                <a:ext cx="1516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600" dirty="0"/>
                  <a:t>By Vossman - Own work, CC BY-SA 3.0, https://commons.wikimedia.org/w/index.php?curid=7115139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D7A22A-8C89-C44D-952C-B8752E4F5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83337" y="2053128"/>
                <a:ext cx="303871" cy="60774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9679501-7918-794B-8FB2-0E24B1BB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8361" y="3194451"/>
                <a:ext cx="449804" cy="82990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D6ED9-C45B-C941-B7C9-44992404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3070" y="3312539"/>
              <a:ext cx="303871" cy="60774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1E258D9-3B26-CF47-9C20-4A9E4C2806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251" y="2335708"/>
            <a:ext cx="2099807" cy="10534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FFD59E-FE96-EA44-9FA9-28F53A2555D8}"/>
              </a:ext>
            </a:extLst>
          </p:cNvPr>
          <p:cNvCxnSpPr>
            <a:cxnSpLocks/>
          </p:cNvCxnSpPr>
          <p:nvPr/>
        </p:nvCxnSpPr>
        <p:spPr>
          <a:xfrm>
            <a:off x="2031569" y="2511451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03C950-8BAF-ED46-8787-A83FA757D183}"/>
              </a:ext>
            </a:extLst>
          </p:cNvPr>
          <p:cNvCxnSpPr>
            <a:cxnSpLocks/>
          </p:cNvCxnSpPr>
          <p:nvPr/>
        </p:nvCxnSpPr>
        <p:spPr>
          <a:xfrm>
            <a:off x="1949793" y="3529417"/>
            <a:ext cx="83894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EB331-6BDE-6C44-9BF9-93CA19FF42B4}"/>
              </a:ext>
            </a:extLst>
          </p:cNvPr>
          <p:cNvCxnSpPr>
            <a:cxnSpLocks/>
          </p:cNvCxnSpPr>
          <p:nvPr/>
        </p:nvCxnSpPr>
        <p:spPr>
          <a:xfrm>
            <a:off x="3996410" y="2413510"/>
            <a:ext cx="1087241" cy="3756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B1FE1-68F9-3B41-8D72-4860EEE8D486}"/>
              </a:ext>
            </a:extLst>
          </p:cNvPr>
          <p:cNvCxnSpPr>
            <a:cxnSpLocks/>
          </p:cNvCxnSpPr>
          <p:nvPr/>
        </p:nvCxnSpPr>
        <p:spPr>
          <a:xfrm flipV="1">
            <a:off x="3975266" y="3069893"/>
            <a:ext cx="1108385" cy="418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3C1FE4-4DC8-814A-A4C1-5C107500955A}"/>
              </a:ext>
            </a:extLst>
          </p:cNvPr>
          <p:cNvCxnSpPr/>
          <p:nvPr/>
        </p:nvCxnSpPr>
        <p:spPr>
          <a:xfrm>
            <a:off x="6679580" y="2862439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C2EB582-5EAD-2B4B-84EF-4469E97F58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315" y="2413510"/>
            <a:ext cx="2257366" cy="9728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4E632B-D00A-304A-AAB5-ADDFC46BC7AC}"/>
              </a:ext>
            </a:extLst>
          </p:cNvPr>
          <p:cNvSpPr txBox="1"/>
          <p:nvPr/>
        </p:nvSpPr>
        <p:spPr>
          <a:xfrm>
            <a:off x="1256529" y="4200716"/>
            <a:ext cx="24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extraction from different types of dog tissues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6EBCD3-0053-E949-BACE-3E9AB5F19B47}"/>
              </a:ext>
            </a:extLst>
          </p:cNvPr>
          <p:cNvSpPr txBox="1"/>
          <p:nvPr/>
        </p:nvSpPr>
        <p:spPr>
          <a:xfrm>
            <a:off x="4953339" y="4195521"/>
            <a:ext cx="209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RNA sequencing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CD2C1-3FC4-CF44-9CC7-0854126F9062}"/>
              </a:ext>
            </a:extLst>
          </p:cNvPr>
          <p:cNvSpPr txBox="1"/>
          <p:nvPr/>
        </p:nvSpPr>
        <p:spPr>
          <a:xfrm>
            <a:off x="8004002" y="4200716"/>
            <a:ext cx="24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Analysis of sequencing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2FC31F-FD66-284A-BAB8-1C1D39C385C2}"/>
              </a:ext>
            </a:extLst>
          </p:cNvPr>
          <p:cNvCxnSpPr/>
          <p:nvPr/>
        </p:nvCxnSpPr>
        <p:spPr>
          <a:xfrm>
            <a:off x="10123725" y="2908370"/>
            <a:ext cx="7471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077484D-38AA-4246-9155-A11901B2AC34}"/>
              </a:ext>
            </a:extLst>
          </p:cNvPr>
          <p:cNvSpPr txBox="1"/>
          <p:nvPr/>
        </p:nvSpPr>
        <p:spPr>
          <a:xfrm>
            <a:off x="11025901" y="271204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902EE-05C8-1242-80FA-CD3C92166625}"/>
              </a:ext>
            </a:extLst>
          </p:cNvPr>
          <p:cNvSpPr txBox="1"/>
          <p:nvPr/>
        </p:nvSpPr>
        <p:spPr>
          <a:xfrm>
            <a:off x="1212890" y="5456903"/>
            <a:ext cx="752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1"/>
                </a:solidFill>
              </a:rPr>
              <a:t>After sequencing, we analyze the sequncing data. </a:t>
            </a:r>
          </a:p>
          <a:p>
            <a:r>
              <a:rPr lang="en-CH" dirty="0">
                <a:solidFill>
                  <a:schemeClr val="accent1"/>
                </a:solidFill>
              </a:rPr>
              <a:t>We now want to record the analysis step and results in the lab notebook.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CED29-E51B-F540-ADC9-39E046EC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3DF6-AEA5-044D-B72A-5934BCB86618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71686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Sessions 8 &amp;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89011" y="1537344"/>
            <a:ext cx="5461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Registration of Data Analysis Entry: </a:t>
            </a:r>
            <a:r>
              <a:rPr lang="en-CH" i="1" dirty="0"/>
              <a:t>section 4.3.7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/>
              <a:t>User access </a:t>
            </a:r>
            <a:r>
              <a:rPr lang="en-CH" dirty="0"/>
              <a:t>rights</a:t>
            </a:r>
            <a:r>
              <a:rPr lang="en-CH" i="1" dirty="0"/>
              <a:t>: section 4.4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111B71-8F18-B644-AAB5-3C0C448933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03493" y="4114801"/>
            <a:ext cx="424412" cy="820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EA0F7C-1D41-B940-9DC4-79A49AD3B7AB}"/>
              </a:ext>
            </a:extLst>
          </p:cNvPr>
          <p:cNvSpPr txBox="1"/>
          <p:nvPr/>
        </p:nvSpPr>
        <p:spPr>
          <a:xfrm>
            <a:off x="1887416" y="4340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10 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BBD4E-59CE-714C-8B1D-B0A4BA39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337" y="832220"/>
            <a:ext cx="3654917" cy="1905639"/>
          </a:xfrm>
          <a:prstGeom prst="rect">
            <a:avLst/>
          </a:prstGeom>
        </p:spPr>
      </p:pic>
      <p:cxnSp>
        <p:nvCxnSpPr>
          <p:cNvPr id="30" name="Straight Arrow Connector 33">
            <a:extLst>
              <a:ext uri="{FF2B5EF4-FFF2-40B4-BE49-F238E27FC236}">
                <a16:creationId xmlns:a16="http://schemas.microsoft.com/office/drawing/2014/main" id="{FA620EC8-E94B-6340-9415-EE64117727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082" y="3728835"/>
            <a:ext cx="1437490" cy="1113826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1" name="Straight Arrow Connector 47">
            <a:extLst>
              <a:ext uri="{FF2B5EF4-FFF2-40B4-BE49-F238E27FC236}">
                <a16:creationId xmlns:a16="http://schemas.microsoft.com/office/drawing/2014/main" id="{1A2CB13B-5AA6-B14A-819A-DEB78ADDF9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3" y="4017007"/>
            <a:ext cx="1465428" cy="1162394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2" name="Straight Arrow Connector 49">
            <a:extLst>
              <a:ext uri="{FF2B5EF4-FFF2-40B4-BE49-F238E27FC236}">
                <a16:creationId xmlns:a16="http://schemas.microsoft.com/office/drawing/2014/main" id="{09F4D00B-6F37-AE4D-A1BC-B71FA2DE30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47664" y="4017007"/>
            <a:ext cx="1523841" cy="1142967"/>
          </a:xfrm>
          <a:prstGeom prst="straightConnector1">
            <a:avLst/>
          </a:prstGeom>
          <a:solidFill>
            <a:srgbClr val="007A96"/>
          </a:solidFill>
          <a:ln w="38100" cap="rnd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4FF08A1-991B-9A49-9C23-30137826A739}"/>
              </a:ext>
            </a:extLst>
          </p:cNvPr>
          <p:cNvSpPr/>
          <p:nvPr/>
        </p:nvSpPr>
        <p:spPr bwMode="auto">
          <a:xfrm>
            <a:off x="4300451" y="3041413"/>
            <a:ext cx="7276833" cy="2598057"/>
          </a:xfrm>
          <a:prstGeom prst="roundRect">
            <a:avLst/>
          </a:prstGeom>
          <a:solidFill>
            <a:srgbClr val="1269B0">
              <a:lumMod val="60000"/>
              <a:lumOff val="4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Int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ra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 breed genetic variability of dogs 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 </a:t>
            </a:r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8F8B1C35-C8E2-0944-8D73-60B6812F9C15}"/>
              </a:ext>
            </a:extLst>
          </p:cNvPr>
          <p:cNvSpPr/>
          <p:nvPr/>
        </p:nvSpPr>
        <p:spPr bwMode="auto">
          <a:xfrm>
            <a:off x="4651609" y="3598701"/>
            <a:ext cx="6475732" cy="1758461"/>
          </a:xfrm>
          <a:prstGeom prst="roundRect">
            <a:avLst/>
          </a:prstGeom>
          <a:solidFill>
            <a:srgbClr val="1269B0">
              <a:lumMod val="40000"/>
              <a:lumOff val="6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RNA analysis of 8 dog breeds 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35" name="Rounded Rectangle 29">
            <a:extLst>
              <a:ext uri="{FF2B5EF4-FFF2-40B4-BE49-F238E27FC236}">
                <a16:creationId xmlns:a16="http://schemas.microsoft.com/office/drawing/2014/main" id="{F9759D77-E535-4940-804E-F07CD5533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95" y="4072709"/>
            <a:ext cx="1877891" cy="1145847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RNA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extraction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CEA3621B-875F-2F44-BEB3-39A3B070F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052" y="4102268"/>
            <a:ext cx="1877891" cy="1113826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Sequencing read of RNA extracts</a:t>
            </a:r>
            <a:r>
              <a: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89F4F51-CD9D-CB48-BA1D-E5DF715071C8}"/>
              </a:ext>
            </a:extLst>
          </p:cNvPr>
          <p:cNvSpPr/>
          <p:nvPr/>
        </p:nvSpPr>
        <p:spPr bwMode="auto">
          <a:xfrm>
            <a:off x="7376017" y="4656859"/>
            <a:ext cx="1125700" cy="41964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Fasta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files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8" name="Rounded Rectangle 29">
            <a:extLst>
              <a:ext uri="{FF2B5EF4-FFF2-40B4-BE49-F238E27FC236}">
                <a16:creationId xmlns:a16="http://schemas.microsoft.com/office/drawing/2014/main" id="{A53D2C2B-45BB-DB40-A55F-8399705C7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6824" y="4080496"/>
            <a:ext cx="1877891" cy="1113826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analysis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83E01B-CC7D-7842-A98F-1C1D9D7E9BA2}"/>
              </a:ext>
            </a:extLst>
          </p:cNvPr>
          <p:cNvSpPr txBox="1"/>
          <p:nvPr/>
        </p:nvSpPr>
        <p:spPr>
          <a:xfrm>
            <a:off x="789011" y="2604019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Searching the ELN: </a:t>
            </a:r>
            <a:r>
              <a:rPr lang="en-CH" i="1" dirty="0"/>
              <a:t>section 5 (5.1, 5.2)</a:t>
            </a:r>
          </a:p>
          <a:p>
            <a:endParaRPr lang="en-CH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72E21-5634-084E-B3F9-9E8A0639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CAF63-64BC-B942-9F61-23F94781BB74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72213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39101-72E1-1F47-9143-F0B38535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7707-C5B4-0D4E-AF95-E79393AB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2A75D0-7619-8241-B9DD-7038841F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CH" dirty="0"/>
              <a:t>Session 10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7AEB-CF93-5941-AB5E-986159A59F48}"/>
              </a:ext>
            </a:extLst>
          </p:cNvPr>
          <p:cNvSpPr txBox="1"/>
          <p:nvPr/>
        </p:nvSpPr>
        <p:spPr>
          <a:xfrm>
            <a:off x="797169" y="2215662"/>
            <a:ext cx="34099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Freezing entities: </a:t>
            </a:r>
            <a:r>
              <a:rPr lang="en-CH" i="1" dirty="0"/>
              <a:t>section 6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dirty="0"/>
              <a:t>Jupyter notebooks</a:t>
            </a:r>
            <a:r>
              <a:rPr lang="en-CH" i="1" dirty="0"/>
              <a:t>: section 7</a:t>
            </a:r>
          </a:p>
          <a:p>
            <a:endParaRPr lang="en-CH" dirty="0"/>
          </a:p>
          <a:p>
            <a:pPr marL="285750" indent="-285750">
              <a:buFont typeface=".Apple Color Emoji UI"/>
              <a:buChar char="🔴"/>
            </a:pPr>
            <a:r>
              <a:rPr lang="en-GB" dirty="0"/>
              <a:t>T</a:t>
            </a:r>
            <a:r>
              <a:rPr lang="en-CH" dirty="0"/>
              <a:t>o do together</a:t>
            </a:r>
          </a:p>
          <a:p>
            <a:endParaRPr lang="en-CH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D6A6B-D2F5-E943-8EEB-82920B7A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A9D9-1DE8-AA4D-9029-0EB506777BE7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09456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DFCDD-4EFB-4C4B-8E26-D2DC721D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7246A-21F9-024D-ADAF-88AD5F86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B90B2D-3F42-5940-BB8E-F91C7C88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Paperplane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5F576-0E8A-B24B-AF1A-6104ED5A6B94}"/>
              </a:ext>
            </a:extLst>
          </p:cNvPr>
          <p:cNvSpPr/>
          <p:nvPr/>
        </p:nvSpPr>
        <p:spPr>
          <a:xfrm>
            <a:off x="431801" y="2319536"/>
            <a:ext cx="111096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New service for keeping track of published data offered by SIS: </a:t>
            </a:r>
          </a:p>
          <a:p>
            <a:endParaRPr lang="en-US" sz="2000" b="1" dirty="0"/>
          </a:p>
          <a:p>
            <a:r>
              <a:rPr lang="en-US" sz="2000" dirty="0">
                <a:hlinkClick r:id="rId2"/>
              </a:rPr>
              <a:t>https://www.paperplane.ethz.ch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8E0DF-E306-E548-B36B-3A77008713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070" y="764652"/>
            <a:ext cx="1434732" cy="104344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F50F8-404A-3A41-9C95-E4A52C44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349F-F942-7742-8695-9A7226D4BE7A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6113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DFCDD-4EFB-4C4B-8E26-D2DC721D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7246A-21F9-024D-ADAF-88AD5F86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B90B2D-3F42-5940-BB8E-F91C7C88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Contacts &amp; useful info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C13B4-BCB6-704A-9E6A-AAFB7E209128}"/>
              </a:ext>
            </a:extLst>
          </p:cNvPr>
          <p:cNvSpPr txBox="1"/>
          <p:nvPr/>
        </p:nvSpPr>
        <p:spPr>
          <a:xfrm>
            <a:off x="4332157" y="5077040"/>
            <a:ext cx="3352200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Caterina </a:t>
            </a:r>
            <a:r>
              <a:rPr lang="en-US" sz="2000" b="1" dirty="0" err="1"/>
              <a:t>Barillari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2"/>
              </a:rPr>
              <a:t>caterina.barillari@id.ethz.ch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60B3CF-49A0-3043-8A8E-4DAFD2FB8BCE}"/>
              </a:ext>
            </a:extLst>
          </p:cNvPr>
          <p:cNvSpPr/>
          <p:nvPr/>
        </p:nvSpPr>
        <p:spPr>
          <a:xfrm>
            <a:off x="480282" y="2546489"/>
            <a:ext cx="40671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SIS website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https://sis.id.ethz.ch/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A6FED-5074-8646-8071-20A573E64BAE}"/>
              </a:ext>
            </a:extLst>
          </p:cNvPr>
          <p:cNvSpPr txBox="1"/>
          <p:nvPr/>
        </p:nvSpPr>
        <p:spPr>
          <a:xfrm>
            <a:off x="6474821" y="3797549"/>
            <a:ext cx="35205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SIS helpdesk</a:t>
            </a:r>
            <a:endParaRPr lang="en-US" sz="2000" dirty="0"/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hlinkClick r:id="rId4"/>
              </a:rPr>
              <a:t>openbis-support@id.ethz.ch</a:t>
            </a:r>
            <a:r>
              <a:rPr lang="en-US" sz="2000" dirty="0">
                <a:solidFill>
                  <a:prstClr val="black"/>
                </a:solidFill>
              </a:rPr>
              <a:t>  </a:t>
            </a:r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E5F576-0E8A-B24B-AF1A-6104ED5A6B94}"/>
              </a:ext>
            </a:extLst>
          </p:cNvPr>
          <p:cNvSpPr/>
          <p:nvPr/>
        </p:nvSpPr>
        <p:spPr>
          <a:xfrm>
            <a:off x="476640" y="3289718"/>
            <a:ext cx="111096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>
                <a:hlinkClick r:id="rId5"/>
              </a:rPr>
              <a:t>https://twitter.com/ETH_SIS</a:t>
            </a:r>
            <a:endParaRPr lang="en-US" sz="2000" dirty="0"/>
          </a:p>
          <a:p>
            <a:endParaRPr lang="en-US" sz="2000" b="1" dirty="0"/>
          </a:p>
          <a:p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38E4D-9E28-F142-88C0-844180B8CD91}"/>
              </a:ext>
            </a:extLst>
          </p:cNvPr>
          <p:cNvSpPr/>
          <p:nvPr/>
        </p:nvSpPr>
        <p:spPr>
          <a:xfrm>
            <a:off x="462352" y="1862144"/>
            <a:ext cx="63482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Documentation &amp; video tutorials</a:t>
            </a:r>
            <a:r>
              <a:rPr lang="en-US" sz="2000" dirty="0"/>
              <a:t>: </a:t>
            </a:r>
            <a:r>
              <a:rPr lang="en-US" sz="2000" dirty="0">
                <a:hlinkClick r:id="rId6"/>
              </a:rPr>
              <a:t>https://openbis.ch/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5E9B2-FE44-9746-8712-CF7E052EEAA9}"/>
              </a:ext>
            </a:extLst>
          </p:cNvPr>
          <p:cNvSpPr txBox="1"/>
          <p:nvPr/>
        </p:nvSpPr>
        <p:spPr>
          <a:xfrm>
            <a:off x="8251423" y="5077040"/>
            <a:ext cx="3621504" cy="142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Priyasma</a:t>
            </a:r>
            <a:r>
              <a:rPr lang="en-US" sz="2000" b="1" dirty="0"/>
              <a:t> </a:t>
            </a:r>
            <a:r>
              <a:rPr lang="en-US" sz="2000" b="1" dirty="0" err="1"/>
              <a:t>Bhoumik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2"/>
              </a:rPr>
              <a:t>priyasma.bhoumik@id.ethz.ch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152F3-A7F2-D04C-85F7-CABAC8FC7E5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5682" y="801005"/>
            <a:ext cx="4188506" cy="2460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85CEE-1C49-DA4F-AD6C-CFAD991C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DB908-563E-3D44-BF1C-11193458AF88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11033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30AEA-A930-9146-8ACE-8FCF3F86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Caterina Barillari, Priyasma Bhoumik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1118-54F2-E148-A647-4BD8A5B2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D2F4-17D2-4C26-B9FE-651252F5F8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644C3-CB17-3947-A825-F034973E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openBIS</a:t>
            </a:r>
            <a:r>
              <a:rPr lang="en-US" dirty="0"/>
              <a:t>: a complete solution for FAIR data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3B827-1531-064B-BC07-C7EB434E2D23}"/>
              </a:ext>
            </a:extLst>
          </p:cNvPr>
          <p:cNvSpPr/>
          <p:nvPr/>
        </p:nvSpPr>
        <p:spPr>
          <a:xfrm>
            <a:off x="5009803" y="6337778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/>
                <a:hlinkClick r:id="rId3"/>
              </a:rPr>
              <a:t>https://openbis.ch</a:t>
            </a:r>
            <a:endParaRPr lang="en-US" b="1" dirty="0">
              <a:solidFill>
                <a:prstClr val="black"/>
              </a:solidFill>
              <a:latin typeface="Arial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1835320F-2D89-3A48-93A0-14B737A07CE7}"/>
              </a:ext>
            </a:extLst>
          </p:cNvPr>
          <p:cNvGraphicFramePr/>
          <p:nvPr/>
        </p:nvGraphicFramePr>
        <p:xfrm>
          <a:off x="2580272" y="1267247"/>
          <a:ext cx="7031453" cy="4687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33A061D-2B15-6D49-8C5B-8D487433C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62" y="157418"/>
            <a:ext cx="1365250" cy="595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CA890-7023-2D45-A8AB-32025A4D726B}"/>
              </a:ext>
            </a:extLst>
          </p:cNvPr>
          <p:cNvSpPr txBox="1"/>
          <p:nvPr/>
        </p:nvSpPr>
        <p:spPr>
          <a:xfrm>
            <a:off x="3050172" y="5123886"/>
            <a:ext cx="101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sz="1200" i="1" dirty="0"/>
              <a:t>Samples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sz="1200" i="1" dirty="0"/>
              <a:t>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sz="1200" i="1" dirty="0"/>
              <a:t>Reagents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sz="1200" i="1" dirty="0"/>
              <a:t>SOPs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76A9A-9C1A-024D-A112-456922B399E7}"/>
              </a:ext>
            </a:extLst>
          </p:cNvPr>
          <p:cNvSpPr txBox="1"/>
          <p:nvPr/>
        </p:nvSpPr>
        <p:spPr>
          <a:xfrm>
            <a:off x="4435492" y="1220080"/>
            <a:ext cx="1732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Description of experiments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Description of processes and data analysis</a:t>
            </a:r>
            <a:endParaRPr lang="en-CH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E6739-4EC2-A040-930A-E459381BB44C}"/>
              </a:ext>
            </a:extLst>
          </p:cNvPr>
          <p:cNvSpPr txBox="1"/>
          <p:nvPr/>
        </p:nvSpPr>
        <p:spPr>
          <a:xfrm>
            <a:off x="7879300" y="3195566"/>
            <a:ext cx="1732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/>
              <a:t>Store data connected to experimental description </a:t>
            </a:r>
            <a:endParaRPr lang="en-CH" sz="12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91032-5DC8-A041-90EB-CF3CE3E7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C4C7-F515-5F4D-81E6-CFF5079B0493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820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Caterina Barillari, </a:t>
            </a:r>
            <a:r>
              <a:rPr lang="de-DE" dirty="0" err="1"/>
              <a:t>Priyasma</a:t>
            </a:r>
            <a:r>
              <a:rPr lang="de-DE" dirty="0"/>
              <a:t> </a:t>
            </a:r>
            <a:r>
              <a:rPr lang="de-DE" dirty="0" err="1"/>
              <a:t>Bhoumik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to use the openBIS Inventory &amp; Lab Notebook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830F3-A59E-6C4D-AFCA-2450EE83FB5F}"/>
              </a:ext>
            </a:extLst>
          </p:cNvPr>
          <p:cNvSpPr/>
          <p:nvPr/>
        </p:nvSpPr>
        <p:spPr>
          <a:xfrm>
            <a:off x="2749630" y="2792660"/>
            <a:ext cx="1738859" cy="9443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009C588-4FC0-234C-893D-80780306BB79}"/>
              </a:ext>
            </a:extLst>
          </p:cNvPr>
          <p:cNvSpPr/>
          <p:nvPr/>
        </p:nvSpPr>
        <p:spPr>
          <a:xfrm>
            <a:off x="2722148" y="4668929"/>
            <a:ext cx="1738859" cy="9443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Protocols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430570-E118-6A48-9DAF-166C41243FE7}"/>
              </a:ext>
            </a:extLst>
          </p:cNvPr>
          <p:cNvSpPr/>
          <p:nvPr/>
        </p:nvSpPr>
        <p:spPr>
          <a:xfrm>
            <a:off x="5810122" y="3724548"/>
            <a:ext cx="1738859" cy="9443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B902CA-7973-5C4C-8EDB-2A8B48197FD8}"/>
              </a:ext>
            </a:extLst>
          </p:cNvPr>
          <p:cNvCxnSpPr>
            <a:stCxn id="6" idx="3"/>
          </p:cNvCxnSpPr>
          <p:nvPr/>
        </p:nvCxnSpPr>
        <p:spPr>
          <a:xfrm>
            <a:off x="4488489" y="3264850"/>
            <a:ext cx="1274164" cy="6071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B5B54E-9004-F448-8CB1-A0961C6CECBD}"/>
              </a:ext>
            </a:extLst>
          </p:cNvPr>
          <p:cNvCxnSpPr>
            <a:cxnSpLocks/>
          </p:cNvCxnSpPr>
          <p:nvPr/>
        </p:nvCxnSpPr>
        <p:spPr>
          <a:xfrm flipV="1">
            <a:off x="4431026" y="4441578"/>
            <a:ext cx="1301647" cy="6845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2F9560-A6EF-5849-BAC2-781B272C289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591578" y="3752030"/>
            <a:ext cx="0" cy="9168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DC84E-E161-FF4B-856F-ACC573BF8BA3}"/>
              </a:ext>
            </a:extLst>
          </p:cNvPr>
          <p:cNvGrpSpPr/>
          <p:nvPr/>
        </p:nvGrpSpPr>
        <p:grpSpPr>
          <a:xfrm>
            <a:off x="6751609" y="4668928"/>
            <a:ext cx="610503" cy="1334634"/>
            <a:chOff x="6763641" y="4705022"/>
            <a:chExt cx="610503" cy="13346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138AE4-27C3-7E4E-9618-41DC2A15DE6D}"/>
                </a:ext>
              </a:extLst>
            </p:cNvPr>
            <p:cNvGrpSpPr/>
            <p:nvPr/>
          </p:nvGrpSpPr>
          <p:grpSpPr>
            <a:xfrm>
              <a:off x="6763641" y="4705022"/>
              <a:ext cx="609994" cy="1331627"/>
              <a:chOff x="6763641" y="4705022"/>
              <a:chExt cx="609994" cy="1331627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5D8C3F0-4EA2-6041-B1A9-7FA7EC5ED8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6535" y="4705022"/>
                <a:ext cx="0" cy="1331627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0A4F3C9-4898-A742-B2AE-F6934C441506}"/>
                  </a:ext>
                </a:extLst>
              </p:cNvPr>
              <p:cNvCxnSpPr/>
              <p:nvPr/>
            </p:nvCxnSpPr>
            <p:spPr>
              <a:xfrm>
                <a:off x="6763641" y="5077278"/>
                <a:ext cx="577516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9BDFF1-7562-5E4D-A09A-0114941FC00B}"/>
                  </a:ext>
                </a:extLst>
              </p:cNvPr>
              <p:cNvCxnSpPr/>
              <p:nvPr/>
            </p:nvCxnSpPr>
            <p:spPr>
              <a:xfrm>
                <a:off x="6766140" y="5409559"/>
                <a:ext cx="577516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4BDA864-C2FF-5B44-8464-CDC0445D7D68}"/>
                  </a:ext>
                </a:extLst>
              </p:cNvPr>
              <p:cNvCxnSpPr/>
              <p:nvPr/>
            </p:nvCxnSpPr>
            <p:spPr>
              <a:xfrm>
                <a:off x="6796119" y="5709363"/>
                <a:ext cx="577516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E3A15B0-988D-9F4B-A4B3-37450573D712}"/>
                </a:ext>
              </a:extLst>
            </p:cNvPr>
            <p:cNvCxnSpPr/>
            <p:nvPr/>
          </p:nvCxnSpPr>
          <p:spPr>
            <a:xfrm>
              <a:off x="6796628" y="6039656"/>
              <a:ext cx="577516" cy="0"/>
            </a:xfrm>
            <a:prstGeom prst="line">
              <a:avLst/>
            </a:prstGeom>
            <a:ln w="317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AE344-971C-0E47-87C4-42A68D6BD546}"/>
              </a:ext>
            </a:extLst>
          </p:cNvPr>
          <p:cNvGrpSpPr/>
          <p:nvPr/>
        </p:nvGrpSpPr>
        <p:grpSpPr>
          <a:xfrm>
            <a:off x="7504518" y="4906782"/>
            <a:ext cx="2294218" cy="1259652"/>
            <a:chOff x="7516550" y="4942876"/>
            <a:chExt cx="2294218" cy="125965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84A4EC-6D48-7247-8C94-C99B2B6D757D}"/>
                </a:ext>
              </a:extLst>
            </p:cNvPr>
            <p:cNvSpPr txBox="1"/>
            <p:nvPr/>
          </p:nvSpPr>
          <p:spPr>
            <a:xfrm>
              <a:off x="7516550" y="494287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Raw data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73F05F1-9D09-3D4A-9E0B-D335E63AB659}"/>
                </a:ext>
              </a:extLst>
            </p:cNvPr>
            <p:cNvSpPr txBox="1"/>
            <p:nvPr/>
          </p:nvSpPr>
          <p:spPr>
            <a:xfrm>
              <a:off x="7516550" y="5245177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Processed data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82D505-58F5-DF4C-9396-C84A9ED379EA}"/>
                </a:ext>
              </a:extLst>
            </p:cNvPr>
            <p:cNvSpPr txBox="1"/>
            <p:nvPr/>
          </p:nvSpPr>
          <p:spPr>
            <a:xfrm>
              <a:off x="7516550" y="5577459"/>
              <a:ext cx="2294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Scripts/ Jupyter notebooks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621275-5C14-224E-B35E-84166CD1C84E}"/>
                </a:ext>
              </a:extLst>
            </p:cNvPr>
            <p:cNvSpPr txBox="1"/>
            <p:nvPr/>
          </p:nvSpPr>
          <p:spPr>
            <a:xfrm>
              <a:off x="7516550" y="5894751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Results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AC75FA-1353-2E4F-93A6-5B9DF40862B8}"/>
              </a:ext>
            </a:extLst>
          </p:cNvPr>
          <p:cNvSpPr txBox="1"/>
          <p:nvPr/>
        </p:nvSpPr>
        <p:spPr>
          <a:xfrm>
            <a:off x="2796315" y="159286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Inventory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0414E-2340-D441-90A1-8BBDBED3FCDA}"/>
              </a:ext>
            </a:extLst>
          </p:cNvPr>
          <p:cNvSpPr txBox="1"/>
          <p:nvPr/>
        </p:nvSpPr>
        <p:spPr>
          <a:xfrm>
            <a:off x="5825729" y="1566845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Lab Notebook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95044-E57C-6D4F-BC65-ED02E7E20779}"/>
              </a:ext>
            </a:extLst>
          </p:cNvPr>
          <p:cNvSpPr txBox="1"/>
          <p:nvPr/>
        </p:nvSpPr>
        <p:spPr>
          <a:xfrm>
            <a:off x="2021305" y="1997242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Shared by all lab members.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77C8E-375D-D94E-9922-5E92ABAF765B}"/>
              </a:ext>
            </a:extLst>
          </p:cNvPr>
          <p:cNvSpPr txBox="1"/>
          <p:nvPr/>
        </p:nvSpPr>
        <p:spPr>
          <a:xfrm>
            <a:off x="5362074" y="1993232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Personal space. Can be shared with colleagues/collaborators.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704B3-73FB-CF4F-952B-0EB70517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9324-274E-2E43-9BDF-948EFF366009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34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7" grpId="0"/>
      <p:bldP spid="22" grpId="0"/>
      <p:bldP spid="10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openBIS</a:t>
            </a:r>
            <a:r>
              <a:rPr lang="en-US" dirty="0"/>
              <a:t> Inventory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6B611-1A58-0049-8E49-A929A9D9D4A0}"/>
              </a:ext>
            </a:extLst>
          </p:cNvPr>
          <p:cNvSpPr txBox="1"/>
          <p:nvPr/>
        </p:nvSpPr>
        <p:spPr>
          <a:xfrm>
            <a:off x="542440" y="2092271"/>
            <a:ext cx="11003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default installation has two main folders in the Inventory: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b="1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/>
              <a:t>Materials: </a:t>
            </a:r>
            <a:r>
              <a:rPr lang="en-US" dirty="0"/>
              <a:t>all samples and materials can be stored in collections in this folder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b="1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/>
              <a:t>Methods: </a:t>
            </a:r>
            <a:r>
              <a:rPr lang="en-US" dirty="0"/>
              <a:t>all lab protocols (if used!) can be stored in collections in this folder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2CD90-6B22-D444-9779-37E898DA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2F023-BC04-A647-A7F9-8B4AD61C5DA0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0115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BE999-D458-7C4D-B2F7-817A0F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Caterina Barillari, Priyasma Bhoumik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4785-A81B-7A42-951A-CF9AFB42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546D91-20CE-FF49-9727-935B0E50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Organization of openBIS Lab Notebook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6B611-1A58-0049-8E49-A929A9D9D4A0}"/>
              </a:ext>
            </a:extLst>
          </p:cNvPr>
          <p:cNvSpPr txBox="1"/>
          <p:nvPr/>
        </p:nvSpPr>
        <p:spPr>
          <a:xfrm>
            <a:off x="542440" y="2092271"/>
            <a:ext cx="11003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 the Lab Notebook part of openBIS, usually each user has a </a:t>
            </a:r>
            <a:r>
              <a:rPr lang="en-US" b="1" dirty="0"/>
              <a:t>personal Space </a:t>
            </a:r>
            <a:r>
              <a:rPr lang="en-US" dirty="0"/>
              <a:t>where to organize P</a:t>
            </a:r>
            <a:r>
              <a:rPr lang="en-US" b="1" dirty="0"/>
              <a:t>rojects</a:t>
            </a:r>
            <a:r>
              <a:rPr lang="en-US" dirty="0"/>
              <a:t> and E</a:t>
            </a:r>
            <a:r>
              <a:rPr lang="en-US" b="1" dirty="0"/>
              <a:t>xperiments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An openBIS </a:t>
            </a:r>
            <a:r>
              <a:rPr lang="en-US" b="1" dirty="0"/>
              <a:t>Experiment</a:t>
            </a:r>
            <a:r>
              <a:rPr lang="en-US" dirty="0"/>
              <a:t> is a specific scientific question. The single attempt to answer this question can be modelled as </a:t>
            </a:r>
            <a:r>
              <a:rPr lang="en-US" b="1" dirty="0"/>
              <a:t>Experimental Steps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/>
              <a:t>Experimental Steps </a:t>
            </a:r>
            <a:r>
              <a:rPr lang="en-US" dirty="0"/>
              <a:t>can be linked to</a:t>
            </a:r>
            <a:r>
              <a:rPr lang="en-US" b="1" dirty="0"/>
              <a:t> </a:t>
            </a:r>
            <a:r>
              <a:rPr lang="en-US" dirty="0"/>
              <a:t>Samples, Protocols, other Experimental Steps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Data (raw, processed, </a:t>
            </a:r>
            <a:r>
              <a:rPr lang="en-US" dirty="0" err="1"/>
              <a:t>analysed</a:t>
            </a:r>
            <a:r>
              <a:rPr lang="en-US" dirty="0"/>
              <a:t>, final results) can be attached to Experiments or Experimental steps in </a:t>
            </a:r>
            <a:r>
              <a:rPr lang="en-US" b="1" dirty="0"/>
              <a:t>Datasets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FA186-8B05-8F4B-9C39-A4978B40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2AAB-0D8C-9B4F-802F-1386076100E9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0102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E97412A-A6D1-8D46-816E-DC0494AB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openBIS</a:t>
            </a:r>
            <a:r>
              <a:rPr lang="en-US" dirty="0"/>
              <a:t> data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914A1-3B07-3A40-AFAF-B525B59A20B1}"/>
              </a:ext>
            </a:extLst>
          </p:cNvPr>
          <p:cNvSpPr txBox="1"/>
          <p:nvPr/>
        </p:nvSpPr>
        <p:spPr>
          <a:xfrm>
            <a:off x="6108609" y="867728"/>
            <a:ext cx="56515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Folder with access-control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Folder with access-control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Folder with user-defined properties</a:t>
            </a:r>
            <a:r>
              <a:rPr lang="en-US" dirty="0"/>
              <a:t>. There can be several types of Experiment/Collection, each defined by different properties. Example: </a:t>
            </a:r>
            <a:r>
              <a:rPr lang="en-US" i="1" dirty="0"/>
              <a:t>Microscopy experiment, PCR experiment etc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Entity with user-defined properties</a:t>
            </a:r>
            <a:r>
              <a:rPr lang="en-US" dirty="0"/>
              <a:t>. There can be several types of Objects/Samples, each defined by different properties. Examples: </a:t>
            </a:r>
            <a:r>
              <a:rPr lang="en-US" i="1" dirty="0"/>
              <a:t>Antibody, Chemical, Sensor, Chip, General Protocol, Experimental Step…</a:t>
            </a:r>
          </a:p>
          <a:p>
            <a:pPr marL="342900" indent="-342900">
              <a:buAutoNum type="arabicPeriod"/>
            </a:pPr>
            <a:endParaRPr lang="en-US" i="1" dirty="0"/>
          </a:p>
          <a:p>
            <a:pPr marL="342900" indent="-342900">
              <a:buAutoNum type="arabicPeriod"/>
            </a:pPr>
            <a:r>
              <a:rPr lang="en-US" b="1" dirty="0"/>
              <a:t>Folder for storing data files with user-defined properties</a:t>
            </a:r>
            <a:r>
              <a:rPr lang="en-US" dirty="0"/>
              <a:t>. There can be several types of Data Sets, each defined by different properties.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3DD8B-8A90-3A4C-87FF-29B5E8FE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Caterina </a:t>
            </a:r>
            <a:r>
              <a:rPr lang="de-DE" dirty="0" err="1"/>
              <a:t>Barillari</a:t>
            </a:r>
            <a:r>
              <a:rPr lang="de-DE" dirty="0"/>
              <a:t>, </a:t>
            </a:r>
            <a:r>
              <a:rPr lang="de-DE" dirty="0" err="1"/>
              <a:t>Priyasma</a:t>
            </a:r>
            <a:r>
              <a:rPr lang="de-DE" dirty="0"/>
              <a:t> </a:t>
            </a:r>
            <a:r>
              <a:rPr lang="de-DE" dirty="0" err="1"/>
              <a:t>Bhoumik</a:t>
            </a:r>
            <a:endParaRPr lang="de-DE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7FFF294-D061-6841-995E-0396ADA0753A}"/>
              </a:ext>
            </a:extLst>
          </p:cNvPr>
          <p:cNvSpPr/>
          <p:nvPr/>
        </p:nvSpPr>
        <p:spPr bwMode="auto">
          <a:xfrm>
            <a:off x="615061" y="1559479"/>
            <a:ext cx="5152571" cy="4677807"/>
          </a:xfrm>
          <a:prstGeom prst="roundRect">
            <a:avLst/>
          </a:prstGeom>
          <a:solidFill>
            <a:srgbClr val="1269B0"/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Space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0E26BA-916D-FD46-A910-BE5E14A12418}"/>
              </a:ext>
            </a:extLst>
          </p:cNvPr>
          <p:cNvSpPr/>
          <p:nvPr/>
        </p:nvSpPr>
        <p:spPr bwMode="auto">
          <a:xfrm>
            <a:off x="956145" y="2180021"/>
            <a:ext cx="4470401" cy="3743451"/>
          </a:xfrm>
          <a:prstGeom prst="roundRect">
            <a:avLst/>
          </a:prstGeom>
          <a:solidFill>
            <a:srgbClr val="1269B0">
              <a:lumMod val="60000"/>
              <a:lumOff val="4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Project 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C6F417B8-64FB-094F-B846-B51877115198}"/>
              </a:ext>
            </a:extLst>
          </p:cNvPr>
          <p:cNvSpPr/>
          <p:nvPr/>
        </p:nvSpPr>
        <p:spPr bwMode="auto">
          <a:xfrm>
            <a:off x="1333000" y="2902693"/>
            <a:ext cx="3854777" cy="2651751"/>
          </a:xfrm>
          <a:prstGeom prst="roundRect">
            <a:avLst/>
          </a:prstGeom>
          <a:solidFill>
            <a:srgbClr val="1269B0">
              <a:lumMod val="40000"/>
              <a:lumOff val="6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rPr>
              <a:t>Experiment/Collection</a:t>
            </a:r>
          </a:p>
        </p:txBody>
      </p:sp>
      <p:sp>
        <p:nvSpPr>
          <p:cNvPr id="29" name="Rounded Rectangle 29">
            <a:extLst>
              <a:ext uri="{FF2B5EF4-FFF2-40B4-BE49-F238E27FC236}">
                <a16:creationId xmlns:a16="http://schemas.microsoft.com/office/drawing/2014/main" id="{AC064515-C3DD-AE47-AA8B-A0B321128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491" y="3638291"/>
            <a:ext cx="1889195" cy="1726459"/>
          </a:xfrm>
          <a:prstGeom prst="roundRect">
            <a:avLst>
              <a:gd name="adj" fmla="val 16667"/>
            </a:avLst>
          </a:prstGeom>
          <a:solidFill>
            <a:srgbClr val="1269B0">
              <a:lumMod val="20000"/>
              <a:lumOff val="80000"/>
            </a:srgbClr>
          </a:solidFill>
          <a:ln w="38100" cap="rnd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Object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/Sample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6FF47A9-7B4E-4C45-A256-A3FBCE1274BF}"/>
              </a:ext>
            </a:extLst>
          </p:cNvPr>
          <p:cNvSpPr/>
          <p:nvPr/>
        </p:nvSpPr>
        <p:spPr bwMode="auto">
          <a:xfrm>
            <a:off x="1818573" y="4318059"/>
            <a:ext cx="1383029" cy="88748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1CB83D2-F5F9-9E4F-A0E5-2BB25CF152CB}"/>
              </a:ext>
            </a:extLst>
          </p:cNvPr>
          <p:cNvSpPr/>
          <p:nvPr/>
        </p:nvSpPr>
        <p:spPr bwMode="auto">
          <a:xfrm>
            <a:off x="3637946" y="4337901"/>
            <a:ext cx="1383029" cy="88748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38100" cap="rnd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300"/>
              </a:spcBef>
              <a:spcAft>
                <a:spcPts val="0"/>
              </a:spcAft>
              <a:buClr>
                <a:srgbClr val="1281DC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Data 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F6F0D-A7B8-7B41-B51C-0B8A80F0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1785-35C1-5A45-82A7-98BF0F1ABA15}" type="datetime1">
              <a:rPr lang="de-CH" smtClean="0"/>
              <a:t>22.11.21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497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ID-Praesentation_2020_EN.potx" id="{8AA7FF23-F95D-48A3-A7BF-ABA6CD26AF85}" vid="{2537FADF-92B3-4FED-92A7-70900BE75660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3EEE3B4023504A96B2F00A7604EEDB" ma:contentTypeVersion="1" ma:contentTypeDescription="Create a new document." ma:contentTypeScope="" ma:versionID="a169530cbd25d63ff7401a6866b8ce4e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EFC660-2A3A-4642-87D0-3128ECF4CC88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0b448389-d187-492d-a68e-d68e37afa788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4F51B6A-1F1B-43FE-ADD2-BD4A214039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DE7143-1121-48BD-BC17-51F18EC519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16378</TotalTime>
  <Words>2447</Words>
  <Application>Microsoft Macintosh PowerPoint</Application>
  <PresentationFormat>Widescreen</PresentationFormat>
  <Paragraphs>510</Paragraphs>
  <Slides>47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.Apple Color Emoji UI</vt:lpstr>
      <vt:lpstr>Arial</vt:lpstr>
      <vt:lpstr>Calibri</vt:lpstr>
      <vt:lpstr>Symbol</vt:lpstr>
      <vt:lpstr>Wingdings</vt:lpstr>
      <vt:lpstr>ETH Zürich</vt:lpstr>
      <vt:lpstr>openBIS training</vt:lpstr>
      <vt:lpstr>PowerPoint Presentation</vt:lpstr>
      <vt:lpstr>Overview of training</vt:lpstr>
      <vt:lpstr>Basic openBIS concepts</vt:lpstr>
      <vt:lpstr>openBIS: a complete solution for FAIR data management</vt:lpstr>
      <vt:lpstr>How to use the openBIS Inventory &amp; Lab Notebook</vt:lpstr>
      <vt:lpstr>openBIS Inventory</vt:lpstr>
      <vt:lpstr>Organization of openBIS Lab Notebook</vt:lpstr>
      <vt:lpstr>openBIS data structure</vt:lpstr>
      <vt:lpstr>openBIS Lab notebook</vt:lpstr>
      <vt:lpstr>Protocols or Experimental Steps?</vt:lpstr>
      <vt:lpstr>Example</vt:lpstr>
      <vt:lpstr>Linking objects and datasets</vt:lpstr>
      <vt:lpstr>What are “parents” and “children”?</vt:lpstr>
      <vt:lpstr>What are “parents” and “children”?</vt:lpstr>
      <vt:lpstr>Roles</vt:lpstr>
      <vt:lpstr>Barcode Generator</vt:lpstr>
      <vt:lpstr>Jupyter Notebooks</vt:lpstr>
      <vt:lpstr>PowerPoint Presentation</vt:lpstr>
      <vt:lpstr>Data ingestion into openBIS</vt:lpstr>
      <vt:lpstr>Overview of openBIS tutorial</vt:lpstr>
      <vt:lpstr>Example: RNA sequencing study of 8 different dog breeds</vt:lpstr>
      <vt:lpstr>Overview of the study process</vt:lpstr>
      <vt:lpstr>Overview of the study process</vt:lpstr>
      <vt:lpstr>How does the process look like in openBIS?</vt:lpstr>
      <vt:lpstr>How does the process look like in openBIS?</vt:lpstr>
      <vt:lpstr>Management of samples and protocols</vt:lpstr>
      <vt:lpstr>Lab notebook</vt:lpstr>
      <vt:lpstr>Practical sessions</vt:lpstr>
      <vt:lpstr>Overview of the study process</vt:lpstr>
      <vt:lpstr>We start by focusing on the first part of the process</vt:lpstr>
      <vt:lpstr>Session 1</vt:lpstr>
      <vt:lpstr>Session 2 </vt:lpstr>
      <vt:lpstr>Session 3</vt:lpstr>
      <vt:lpstr>Session 4 </vt:lpstr>
      <vt:lpstr>PowerPoint Presentation</vt:lpstr>
      <vt:lpstr>Overview of the study process</vt:lpstr>
      <vt:lpstr>After having prepared our inventory, we need to describe the experiments we perform in the lab notebook</vt:lpstr>
      <vt:lpstr>Session 5</vt:lpstr>
      <vt:lpstr>Overview of the study process</vt:lpstr>
      <vt:lpstr>Session 6 </vt:lpstr>
      <vt:lpstr>Session 7 </vt:lpstr>
      <vt:lpstr>Overview of the study process</vt:lpstr>
      <vt:lpstr>Sessions 8 &amp; 9</vt:lpstr>
      <vt:lpstr>Session 10 </vt:lpstr>
      <vt:lpstr>Paperplane</vt:lpstr>
      <vt:lpstr>Contacts &amp; useful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title goes here</dc:title>
  <dc:creator>Caterina Barillari</dc:creator>
  <cp:lastModifiedBy>Barillari  Caterina (ID SIS)</cp:lastModifiedBy>
  <cp:revision>86</cp:revision>
  <dcterms:created xsi:type="dcterms:W3CDTF">2020-06-10T14:20:39Z</dcterms:created>
  <dcterms:modified xsi:type="dcterms:W3CDTF">2021-11-22T10:05:52Z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0x010100363EEE3B4023504A96B2F00A7604EEDB</vt:lpwstr>
  </property>
</Properties>
</file>